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4E47B-3180-4EF2-AE00-DEFADD1451D6}"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89068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421844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1479905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7529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00067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EE4E47B-3180-4EF2-AE00-DEFADD1451D6}"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962638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EE4E47B-3180-4EF2-AE00-DEFADD1451D6}"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823185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4E47B-3180-4EF2-AE00-DEFADD1451D6}"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3644302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4E47B-3180-4EF2-AE00-DEFADD1451D6}"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2122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4E47B-3180-4EF2-AE00-DEFADD1451D6}"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309551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4E47B-3180-4EF2-AE00-DEFADD1451D6}"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98436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35556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E4E47B-3180-4EF2-AE00-DEFADD1451D6}" type="datetimeFigureOut">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92456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E4E47B-3180-4EF2-AE00-DEFADD1451D6}"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111058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EE4E47B-3180-4EF2-AE00-DEFADD1451D6}" type="datetimeFigureOut">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03538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307027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4E47B-3180-4EF2-AE00-DEFADD1451D6}"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4586-1546-439F-A513-1F11F0C23674}" type="slidenum">
              <a:rPr lang="en-US" smtClean="0"/>
              <a:t>‹#›</a:t>
            </a:fld>
            <a:endParaRPr lang="en-US"/>
          </a:p>
        </p:txBody>
      </p:sp>
    </p:spTree>
    <p:extLst>
      <p:ext uri="{BB962C8B-B14F-4D97-AF65-F5344CB8AC3E}">
        <p14:creationId xmlns:p14="http://schemas.microsoft.com/office/powerpoint/2010/main" val="240459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EE4E47B-3180-4EF2-AE00-DEFADD1451D6}" type="datetimeFigureOut">
              <a:rPr lang="en-US" smtClean="0"/>
              <a:t>9/23/2019</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C4A4586-1546-439F-A513-1F11F0C23674}" type="slidenum">
              <a:rPr lang="en-US" smtClean="0"/>
              <a:t>‹#›</a:t>
            </a:fld>
            <a:endParaRPr lang="en-US"/>
          </a:p>
        </p:txBody>
      </p:sp>
    </p:spTree>
    <p:extLst>
      <p:ext uri="{BB962C8B-B14F-4D97-AF65-F5344CB8AC3E}">
        <p14:creationId xmlns:p14="http://schemas.microsoft.com/office/powerpoint/2010/main" val="226877084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2452688" y="620111"/>
            <a:ext cx="7529512" cy="1808766"/>
          </a:xfrm>
        </p:spPr>
        <p:txBody>
          <a:bodyPr>
            <a:normAutofit fontScale="90000"/>
          </a:bodyPr>
          <a:lstStyle/>
          <a:p>
            <a:pPr eaLnBrk="1" hangingPunct="1"/>
            <a:r>
              <a:rPr lang="es-UY" b="1" dirty="0" smtClean="0">
                <a:solidFill>
                  <a:schemeClr val="tx1"/>
                </a:solidFill>
                <a:latin typeface="Bodoni MT Black" panose="02070A03080606020203" pitchFamily="18" charset="0"/>
              </a:rPr>
              <a:t>INTRODUCTION </a:t>
            </a:r>
            <a:br>
              <a:rPr lang="es-UY" b="1" dirty="0" smtClean="0">
                <a:solidFill>
                  <a:schemeClr val="tx1"/>
                </a:solidFill>
                <a:latin typeface="Bodoni MT Black" panose="02070A03080606020203" pitchFamily="18" charset="0"/>
              </a:rPr>
            </a:br>
            <a:r>
              <a:rPr lang="es-UY" b="1" dirty="0" smtClean="0">
                <a:solidFill>
                  <a:schemeClr val="tx1"/>
                </a:solidFill>
                <a:latin typeface="Bodoni MT Black" panose="02070A03080606020203" pitchFamily="18" charset="0"/>
              </a:rPr>
              <a:t>to</a:t>
            </a:r>
            <a:br>
              <a:rPr lang="es-UY" b="1" dirty="0" smtClean="0">
                <a:solidFill>
                  <a:schemeClr val="tx1"/>
                </a:solidFill>
                <a:latin typeface="Bodoni MT Black" panose="02070A03080606020203" pitchFamily="18" charset="0"/>
              </a:rPr>
            </a:br>
            <a:r>
              <a:rPr lang="es-UY" b="1" dirty="0" smtClean="0">
                <a:latin typeface="Bodoni MT Black" panose="02070A03080606020203" pitchFamily="18" charset="0"/>
              </a:rPr>
              <a:t>PATHOLOGY</a:t>
            </a:r>
            <a:endParaRPr lang="es-ES" b="1" dirty="0" smtClean="0">
              <a:solidFill>
                <a:schemeClr val="tx1"/>
              </a:solidFill>
              <a:latin typeface="Bodoni MT Black" panose="02070A03080606020203" pitchFamily="18" charset="0"/>
            </a:endParaRPr>
          </a:p>
        </p:txBody>
      </p:sp>
      <p:sp>
        <p:nvSpPr>
          <p:cNvPr id="2051" name="Subtitle 3"/>
          <p:cNvSpPr>
            <a:spLocks noGrp="1"/>
          </p:cNvSpPr>
          <p:nvPr>
            <p:ph type="subTitle" idx="1"/>
          </p:nvPr>
        </p:nvSpPr>
        <p:spPr>
          <a:xfrm>
            <a:off x="4881564" y="3584028"/>
            <a:ext cx="4414837" cy="2054772"/>
          </a:xfrm>
        </p:spPr>
        <p:txBody>
          <a:bodyPr/>
          <a:lstStyle/>
          <a:p>
            <a:r>
              <a:rPr lang="en-US" cap="none" dirty="0" smtClean="0"/>
              <a:t>Dr. R.S. </a:t>
            </a:r>
            <a:r>
              <a:rPr lang="en-US" cap="none" dirty="0" err="1" smtClean="0"/>
              <a:t>Gopika</a:t>
            </a:r>
            <a:r>
              <a:rPr lang="en-US" cap="none" dirty="0" smtClean="0"/>
              <a:t> M.D. (</a:t>
            </a:r>
            <a:r>
              <a:rPr lang="en-US" cap="none" dirty="0" err="1" smtClean="0"/>
              <a:t>Hom</a:t>
            </a:r>
            <a:r>
              <a:rPr lang="en-US" cap="none" dirty="0" smtClean="0"/>
              <a:t>.)</a:t>
            </a:r>
          </a:p>
          <a:p>
            <a:r>
              <a:rPr lang="en-US" cap="none" dirty="0" smtClean="0"/>
              <a:t>Professor &amp; Head</a:t>
            </a:r>
          </a:p>
          <a:p>
            <a:r>
              <a:rPr lang="en-US" cap="none" dirty="0" smtClean="0"/>
              <a:t>Dept. of Pathology</a:t>
            </a:r>
          </a:p>
        </p:txBody>
      </p:sp>
    </p:spTree>
    <p:extLst>
      <p:ext uri="{BB962C8B-B14F-4D97-AF65-F5344CB8AC3E}">
        <p14:creationId xmlns:p14="http://schemas.microsoft.com/office/powerpoint/2010/main" val="216591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981200" y="785813"/>
            <a:ext cx="8229600" cy="5340350"/>
          </a:xfrm>
        </p:spPr>
        <p:txBody>
          <a:bodyPr/>
          <a:lstStyle/>
          <a:p>
            <a:pPr algn="just" eaLnBrk="1" hangingPunct="1">
              <a:buFont typeface="Wingdings 2" panose="050201020105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2" panose="05020102010507070707" pitchFamily="18" charset="2"/>
              <a:buNone/>
            </a:pPr>
            <a:r>
              <a:rPr lang="en-US" smtClean="0">
                <a:latin typeface="Times New Roman" panose="02020603050405020304" pitchFamily="18" charset="0"/>
                <a:cs typeface="Times New Roman" panose="02020603050405020304" pitchFamily="18" charset="0"/>
              </a:rPr>
              <a:t>The psycho-neuro-endocrine and recticulo-endothelial system in an organism help to maintain effective harmony over a wide range of environmental circumstances.This  balances the functioning of vital force at all levels </a:t>
            </a:r>
            <a:r>
              <a:rPr lang="en-US" b="1" smtClean="0">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ie. </a:t>
            </a:r>
            <a:r>
              <a:rPr lang="en-US" sz="3600" b="1">
                <a:latin typeface="Times New Roman" panose="02020603050405020304" pitchFamily="18" charset="0"/>
                <a:cs typeface="Times New Roman" panose="02020603050405020304" pitchFamily="18" charset="0"/>
              </a:rPr>
              <a:t>Homeostasis</a:t>
            </a:r>
            <a:endParaRPr lang="en-IN" sz="3600" b="1">
              <a:latin typeface="Times New Roman" panose="02020603050405020304" pitchFamily="18" charset="0"/>
              <a:cs typeface="Times New Roman" panose="02020603050405020304" pitchFamily="18" charset="0"/>
            </a:endParaRPr>
          </a:p>
          <a:p>
            <a:pPr eaLnBrk="1" hangingPunct="1"/>
            <a:endParaRPr lang="en-IN" smtClean="0"/>
          </a:p>
        </p:txBody>
      </p:sp>
    </p:spTree>
    <p:extLst>
      <p:ext uri="{BB962C8B-B14F-4D97-AF65-F5344CB8AC3E}">
        <p14:creationId xmlns:p14="http://schemas.microsoft.com/office/powerpoint/2010/main" val="4090589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afterEffect">
                                  <p:stCondLst>
                                    <p:cond delay="0"/>
                                  </p:stCondLst>
                                  <p:iterate type="wd">
                                    <p:tmPct val="10000"/>
                                  </p:iterate>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sz="quarter" idx="13"/>
          </p:nvPr>
        </p:nvSpPr>
        <p:spPr>
          <a:xfrm>
            <a:off x="1981200" y="381000"/>
            <a:ext cx="8229600" cy="5715000"/>
          </a:xfrm>
        </p:spPr>
        <p:txBody>
          <a:bodyPr>
            <a:normAutofit fontScale="92500" lnSpcReduction="10000"/>
          </a:bodyPr>
          <a:lstStyle/>
          <a:p>
            <a:pPr eaLnBrk="1" hangingPunct="1">
              <a:buFont typeface="Wingdings" pitchFamily="2" charset="2"/>
              <a:buNone/>
              <a:defRPr/>
            </a:pPr>
            <a:r>
              <a:rPr lang="en-US" i="1" dirty="0" smtClean="0"/>
              <a:t>                       </a:t>
            </a:r>
            <a:r>
              <a:rPr lang="en-US" b="1" i="1" dirty="0" smtClean="0"/>
              <a:t>Homeostasis</a:t>
            </a:r>
          </a:p>
          <a:p>
            <a:pPr eaLnBrk="1" hangingPunct="1">
              <a:buFont typeface="Wingdings" pitchFamily="2" charset="2"/>
              <a:buNone/>
              <a:defRPr/>
            </a:pPr>
            <a:r>
              <a:rPr lang="en-US" b="1" i="1" dirty="0" smtClean="0"/>
              <a:t>   </a:t>
            </a:r>
          </a:p>
          <a:p>
            <a:pPr eaLnBrk="1" hangingPunct="1">
              <a:buFont typeface="Wingdings" pitchFamily="2" charset="2"/>
              <a:buNone/>
              <a:defRPr/>
            </a:pPr>
            <a:endParaRPr lang="en-US" b="1" i="1" dirty="0" smtClean="0"/>
          </a:p>
          <a:p>
            <a:pPr eaLnBrk="1" hangingPunct="1">
              <a:buFont typeface="Wingdings" pitchFamily="2" charset="2"/>
              <a:buNone/>
              <a:defRPr/>
            </a:pPr>
            <a:r>
              <a:rPr lang="en-US" dirty="0" smtClean="0"/>
              <a:t>   </a:t>
            </a:r>
          </a:p>
          <a:p>
            <a:pPr eaLnBrk="1" hangingPunct="1">
              <a:buFont typeface="Wingdings" pitchFamily="2" charset="2"/>
              <a:buNone/>
              <a:defRPr/>
            </a:pPr>
            <a:r>
              <a:rPr lang="en-US" dirty="0" smtClean="0"/>
              <a:t>  </a:t>
            </a:r>
            <a:r>
              <a:rPr lang="en-US" dirty="0"/>
              <a:t>In cells</a:t>
            </a:r>
            <a:r>
              <a:rPr lang="en-US" b="1" i="1" dirty="0" smtClean="0"/>
              <a:t>                                      </a:t>
            </a:r>
            <a:r>
              <a:rPr lang="en-US" dirty="0" smtClean="0"/>
              <a:t>in blood</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sz="2400" dirty="0"/>
          </a:p>
          <a:p>
            <a:pPr eaLnBrk="1" hangingPunct="1">
              <a:buFont typeface="Wingdings" pitchFamily="2" charset="2"/>
              <a:buNone/>
              <a:defRPr/>
            </a:pPr>
            <a:r>
              <a:rPr lang="en-US" sz="2400" dirty="0"/>
              <a:t>Depends on                                        Depends on</a:t>
            </a:r>
            <a:r>
              <a:rPr lang="en-US" sz="2400" b="1" i="1" dirty="0"/>
              <a:t> </a:t>
            </a:r>
          </a:p>
          <a:p>
            <a:pPr eaLnBrk="1" hangingPunct="1">
              <a:buFont typeface="Wingdings" pitchFamily="2" charset="2"/>
              <a:buNone/>
              <a:defRPr/>
            </a:pPr>
            <a:r>
              <a:rPr lang="en-US" sz="2400" dirty="0"/>
              <a:t>Oxygen, </a:t>
            </a:r>
            <a:r>
              <a:rPr lang="en-US" sz="2400" dirty="0" err="1"/>
              <a:t>nutreints</a:t>
            </a:r>
            <a:r>
              <a:rPr lang="en-US" sz="2400" dirty="0"/>
              <a:t> ,                         intravascular pressure,</a:t>
            </a:r>
          </a:p>
          <a:p>
            <a:pPr eaLnBrk="1" hangingPunct="1">
              <a:buFont typeface="Wingdings" pitchFamily="2" charset="2"/>
              <a:buNone/>
              <a:defRPr/>
            </a:pPr>
            <a:r>
              <a:rPr lang="en-US" sz="2400" dirty="0"/>
              <a:t>Removal of waste                         </a:t>
            </a:r>
            <a:r>
              <a:rPr lang="en-US" sz="2400" dirty="0" err="1"/>
              <a:t>osmolarity</a:t>
            </a:r>
            <a:r>
              <a:rPr lang="en-US" sz="2400" dirty="0"/>
              <a:t>, integrity of </a:t>
            </a:r>
          </a:p>
          <a:p>
            <a:pPr eaLnBrk="1" hangingPunct="1">
              <a:buFont typeface="Wingdings" pitchFamily="2" charset="2"/>
              <a:buNone/>
              <a:defRPr/>
            </a:pPr>
            <a:r>
              <a:rPr lang="en-US" sz="2400" dirty="0"/>
              <a:t>                                                               endothelium. </a:t>
            </a:r>
          </a:p>
        </p:txBody>
      </p:sp>
      <p:sp>
        <p:nvSpPr>
          <p:cNvPr id="12291" name="Line 4"/>
          <p:cNvSpPr>
            <a:spLocks noChangeShapeType="1"/>
          </p:cNvSpPr>
          <p:nvPr/>
        </p:nvSpPr>
        <p:spPr bwMode="auto">
          <a:xfrm flipH="1">
            <a:off x="3505200" y="990600"/>
            <a:ext cx="19812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2" name="Line 5"/>
          <p:cNvSpPr>
            <a:spLocks noChangeShapeType="1"/>
          </p:cNvSpPr>
          <p:nvPr/>
        </p:nvSpPr>
        <p:spPr bwMode="auto">
          <a:xfrm>
            <a:off x="5486400" y="990600"/>
            <a:ext cx="16764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3" name="Line 6"/>
          <p:cNvSpPr>
            <a:spLocks noChangeShapeType="1"/>
          </p:cNvSpPr>
          <p:nvPr/>
        </p:nvSpPr>
        <p:spPr bwMode="auto">
          <a:xfrm>
            <a:off x="3167063" y="28575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Line 7"/>
          <p:cNvSpPr>
            <a:spLocks noChangeShapeType="1"/>
          </p:cNvSpPr>
          <p:nvPr/>
        </p:nvSpPr>
        <p:spPr bwMode="auto">
          <a:xfrm>
            <a:off x="7667625" y="28575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46468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3"/>
          </p:nvPr>
        </p:nvSpPr>
        <p:spPr>
          <a:xfrm>
            <a:off x="1981200" y="381000"/>
            <a:ext cx="8229600" cy="5715000"/>
          </a:xfrm>
        </p:spPr>
        <p:txBody>
          <a:bodyPr/>
          <a:lstStyle/>
          <a:p>
            <a:pPr eaLnBrk="1" hangingPunct="1"/>
            <a:r>
              <a:rPr lang="en-US" smtClean="0">
                <a:latin typeface="Times New Roman" panose="02020603050405020304" pitchFamily="18" charset="0"/>
                <a:cs typeface="Times New Roman" panose="02020603050405020304" pitchFamily="18" charset="0"/>
              </a:rPr>
              <a:t>Cells are active participants in their environment, constantly adjusting their structure and function to accommodate changing demands and extracellular stresses. </a:t>
            </a:r>
          </a:p>
          <a:p>
            <a:pPr eaLnBrk="1" hangingPunct="1"/>
            <a:endParaRPr lang="en-US" smtClean="0">
              <a:latin typeface="Times New Roman" panose="02020603050405020304" pitchFamily="18" charset="0"/>
              <a:cs typeface="Times New Roman" panose="02020603050405020304" pitchFamily="18" charset="0"/>
            </a:endParaRPr>
          </a:p>
          <a:p>
            <a:pPr eaLnBrk="1" hangingPunct="1"/>
            <a:r>
              <a:rPr lang="en-US" smtClean="0">
                <a:latin typeface="Times New Roman" panose="02020603050405020304" pitchFamily="18" charset="0"/>
                <a:cs typeface="Times New Roman" panose="02020603050405020304" pitchFamily="18" charset="0"/>
              </a:rPr>
              <a:t>Cells tend to maintain their intracellular milieu within a fairly narrow range of physiologic parameters - they maintain normal </a:t>
            </a:r>
            <a:r>
              <a:rPr lang="en-US" i="1" smtClean="0">
                <a:latin typeface="Times New Roman" panose="02020603050405020304" pitchFamily="18" charset="0"/>
                <a:cs typeface="Times New Roman" panose="02020603050405020304" pitchFamily="18" charset="0"/>
              </a:rPr>
              <a:t>homeostasis.</a:t>
            </a:r>
            <a:r>
              <a:rPr lang="en-US"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7076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Disease – modern </a:t>
            </a:r>
          </a:p>
        </p:txBody>
      </p:sp>
      <p:sp>
        <p:nvSpPr>
          <p:cNvPr id="14339"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Disease is a definite pathological process having a characteristic set of signs and symptoms, it may affect the whole body or any of its parts, and its etiology, pathology, and prognosis may be known or unknown.</a:t>
            </a:r>
          </a:p>
        </p:txBody>
      </p:sp>
    </p:spTree>
    <p:extLst>
      <p:ext uri="{BB962C8B-B14F-4D97-AF65-F5344CB8AC3E}">
        <p14:creationId xmlns:p14="http://schemas.microsoft.com/office/powerpoint/2010/main" val="306873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92313" y="260350"/>
            <a:ext cx="8229600" cy="1143000"/>
          </a:xfrm>
        </p:spPr>
        <p:txBody>
          <a:bodyPr/>
          <a:lstStyle/>
          <a:p>
            <a:pPr eaLnBrk="1" hangingPunct="1"/>
            <a:r>
              <a:rPr lang="en-US" smtClean="0"/>
              <a:t>Disease</a:t>
            </a:r>
            <a:endParaRPr lang="es-ES" smtClean="0">
              <a:solidFill>
                <a:schemeClr val="tx1"/>
              </a:solidFill>
            </a:endParaRPr>
          </a:p>
        </p:txBody>
      </p:sp>
      <p:sp>
        <p:nvSpPr>
          <p:cNvPr id="15363" name="Rectangle 3"/>
          <p:cNvSpPr>
            <a:spLocks noGrp="1" noChangeArrowheads="1"/>
          </p:cNvSpPr>
          <p:nvPr>
            <p:ph sz="quarter" idx="13"/>
          </p:nvPr>
        </p:nvSpPr>
        <p:spPr>
          <a:xfrm>
            <a:off x="1981200" y="1782763"/>
            <a:ext cx="8229600" cy="4525962"/>
          </a:xfrm>
        </p:spPr>
        <p:txBody>
          <a:bodyPr/>
          <a:lstStyle/>
          <a:p>
            <a:r>
              <a:rPr lang="en-US" smtClean="0">
                <a:latin typeface="Times New Roman" panose="02020603050405020304" pitchFamily="18" charset="0"/>
                <a:cs typeface="Times New Roman" panose="02020603050405020304" pitchFamily="18" charset="0"/>
              </a:rPr>
              <a:t>Disease – structural or functional change in the body that is harmful to the organism</a:t>
            </a:r>
          </a:p>
          <a:p>
            <a:r>
              <a:rPr lang="en-US" smtClean="0">
                <a:latin typeface="Times New Roman" panose="02020603050405020304" pitchFamily="18" charset="0"/>
                <a:cs typeface="Times New Roman" panose="02020603050405020304" pitchFamily="18" charset="0"/>
              </a:rPr>
              <a:t>Occurs when cellular environment changes to such a degree that tissues are no longer able to perform their function optimally</a:t>
            </a:r>
          </a:p>
        </p:txBody>
      </p:sp>
    </p:spTree>
    <p:extLst>
      <p:ext uri="{BB962C8B-B14F-4D97-AF65-F5344CB8AC3E}">
        <p14:creationId xmlns:p14="http://schemas.microsoft.com/office/powerpoint/2010/main" val="111572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sz="quarter" idx="13"/>
          </p:nvPr>
        </p:nvSpPr>
        <p:spPr>
          <a:xfrm>
            <a:off x="1981200" y="2143126"/>
            <a:ext cx="8401050" cy="4429125"/>
          </a:xfrm>
        </p:spPr>
        <p:txBody>
          <a:bodyPr>
            <a:normAutofit fontScale="77500" lnSpcReduction="20000"/>
          </a:bodyPr>
          <a:lstStyle/>
          <a:p>
            <a:pPr eaLnBrk="1" hangingPunct="1">
              <a:buFont typeface="Wingdings 2" pitchFamily="18" charset="2"/>
              <a:buNone/>
              <a:defRPr/>
            </a:pPr>
            <a:r>
              <a:rPr lang="en-US" sz="3000" dirty="0">
                <a:latin typeface="Times New Roman" pitchFamily="18" charset="0"/>
                <a:cs typeface="Times New Roman" pitchFamily="18" charset="0"/>
              </a:rPr>
              <a:t>Disease [aph-11]</a:t>
            </a:r>
            <a:endParaRPr lang="en-IN" sz="3000" dirty="0">
              <a:latin typeface="Times New Roman" pitchFamily="18" charset="0"/>
              <a:cs typeface="Times New Roman" pitchFamily="18" charset="0"/>
            </a:endParaRPr>
          </a:p>
          <a:p>
            <a:pPr algn="just" eaLnBrk="1" hangingPunct="1">
              <a:buFont typeface="Wingdings 2" pitchFamily="18" charset="2"/>
              <a:buNone/>
              <a:defRPr/>
            </a:pPr>
            <a:r>
              <a:rPr lang="en-US" sz="3000" dirty="0">
                <a:latin typeface="Times New Roman" pitchFamily="18" charset="0"/>
                <a:cs typeface="Times New Roman" pitchFamily="18" charset="0"/>
              </a:rPr>
              <a:t>           When a person falls ill ,it is only this spiritual ,self- acting </a:t>
            </a:r>
            <a:r>
              <a:rPr lang="en-US" sz="3000" dirty="0" err="1">
                <a:latin typeface="Times New Roman" pitchFamily="18" charset="0"/>
                <a:cs typeface="Times New Roman" pitchFamily="18" charset="0"/>
              </a:rPr>
              <a:t>vitalforce</a:t>
            </a:r>
            <a:r>
              <a:rPr lang="en-US" sz="3000" dirty="0">
                <a:latin typeface="Times New Roman" pitchFamily="18" charset="0"/>
                <a:cs typeface="Times New Roman" pitchFamily="18" charset="0"/>
              </a:rPr>
              <a:t>, everywhere present in his organism, which is primarily deranged by the dynamic influence upon it of a </a:t>
            </a:r>
            <a:r>
              <a:rPr lang="en-US" sz="3000" dirty="0" err="1">
                <a:latin typeface="Times New Roman" pitchFamily="18" charset="0"/>
                <a:cs typeface="Times New Roman" pitchFamily="18" charset="0"/>
              </a:rPr>
              <a:t>morbific</a:t>
            </a:r>
            <a:r>
              <a:rPr lang="en-US" sz="3000" dirty="0">
                <a:latin typeface="Times New Roman" pitchFamily="18" charset="0"/>
                <a:cs typeface="Times New Roman" pitchFamily="18" charset="0"/>
              </a:rPr>
              <a:t> agent inimical to life, it is only the vital force, deranged to such an </a:t>
            </a:r>
            <a:r>
              <a:rPr lang="en-US" sz="3000" dirty="0">
                <a:solidFill>
                  <a:srgbClr val="FF0000"/>
                </a:solidFill>
                <a:latin typeface="Times New Roman" pitchFamily="18" charset="0"/>
                <a:cs typeface="Times New Roman" pitchFamily="18" charset="0"/>
              </a:rPr>
              <a:t>abnormal state </a:t>
            </a:r>
            <a:r>
              <a:rPr lang="en-US" sz="3000" dirty="0">
                <a:latin typeface="Times New Roman" pitchFamily="18" charset="0"/>
                <a:cs typeface="Times New Roman" pitchFamily="18" charset="0"/>
              </a:rPr>
              <a:t>,that can furnish the organism with its </a:t>
            </a:r>
            <a:r>
              <a:rPr lang="en-US" sz="3000" dirty="0">
                <a:solidFill>
                  <a:srgbClr val="FF0000"/>
                </a:solidFill>
                <a:latin typeface="Times New Roman" pitchFamily="18" charset="0"/>
                <a:cs typeface="Times New Roman" pitchFamily="18" charset="0"/>
              </a:rPr>
              <a:t>disagreeable sensation </a:t>
            </a:r>
            <a:r>
              <a:rPr lang="en-US" sz="3000" dirty="0">
                <a:latin typeface="Times New Roman" pitchFamily="18" charset="0"/>
                <a:cs typeface="Times New Roman" pitchFamily="18" charset="0"/>
              </a:rPr>
              <a:t>and incline it to the irregular processes which we call disease.</a:t>
            </a:r>
            <a:endParaRPr lang="en-IN" sz="3000" dirty="0">
              <a:latin typeface="Times New Roman" pitchFamily="18" charset="0"/>
              <a:cs typeface="Times New Roman" pitchFamily="18" charset="0"/>
            </a:endParaRPr>
          </a:p>
          <a:p>
            <a:pPr eaLnBrk="1" hangingPunct="1">
              <a:defRPr/>
            </a:pPr>
            <a:endParaRPr lang="en-IN" dirty="0" smtClean="0"/>
          </a:p>
        </p:txBody>
      </p:sp>
      <p:pic>
        <p:nvPicPr>
          <p:cNvPr id="9219" name="Picture 3" descr="hahnem6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0"/>
            <a:ext cx="21145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7264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2000" tmFilter="0, 0; .2, .5; .8, .5; 1, 0"/>
                                        <p:tgtEl>
                                          <p:spTgt spid="9219"/>
                                        </p:tgtEl>
                                      </p:cBhvr>
                                    </p:animEffect>
                                    <p:animScale>
                                      <p:cBhvr>
                                        <p:cTn id="7" dur="1000" autoRev="1" fill="hold"/>
                                        <p:tgtEl>
                                          <p:spTgt spid="92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14438"/>
            <a:ext cx="9144000" cy="1143000"/>
          </a:xfrm>
        </p:spPr>
        <p:txBody>
          <a:bodyPr>
            <a:normAutofit fontScale="90000"/>
          </a:bodyPr>
          <a:lstStyle/>
          <a:p>
            <a:pPr>
              <a:defRPr/>
            </a:pPr>
            <a:r>
              <a:rPr lang="en-IN" dirty="0" smtClean="0">
                <a:solidFill>
                  <a:schemeClr val="tx1"/>
                </a:solidFill>
              </a:rPr>
              <a:t/>
            </a:r>
            <a:br>
              <a:rPr lang="en-IN" dirty="0" smtClean="0">
                <a:solidFill>
                  <a:schemeClr val="tx1"/>
                </a:solidFill>
              </a:rPr>
            </a:br>
            <a:r>
              <a:rPr lang="en-IN" dirty="0" smtClean="0">
                <a:solidFill>
                  <a:schemeClr val="tx1"/>
                </a:solidFill>
              </a:rPr>
              <a:t>  The gist of Hahnemann’s aphorisms </a:t>
            </a:r>
            <a:br>
              <a:rPr lang="en-IN" dirty="0" smtClean="0">
                <a:solidFill>
                  <a:schemeClr val="tx1"/>
                </a:solidFill>
              </a:rPr>
            </a:br>
            <a:r>
              <a:rPr lang="en-IN" dirty="0" smtClean="0">
                <a:solidFill>
                  <a:schemeClr val="tx1"/>
                </a:solidFill>
              </a:rPr>
              <a:t>                    is as follows</a:t>
            </a:r>
            <a:endParaRPr lang="en-IN" dirty="0">
              <a:solidFill>
                <a:schemeClr val="tx1"/>
              </a:solidFill>
            </a:endParaRPr>
          </a:p>
        </p:txBody>
      </p:sp>
      <p:sp>
        <p:nvSpPr>
          <p:cNvPr id="7" name="Rectangle 6"/>
          <p:cNvSpPr/>
          <p:nvPr/>
        </p:nvSpPr>
        <p:spPr>
          <a:xfrm>
            <a:off x="6738942" y="3124200"/>
            <a:ext cx="2714644" cy="3233758"/>
          </a:xfrm>
          <a:prstGeom prst="rect">
            <a:avLst/>
          </a:prstGeom>
          <a:solidFill>
            <a:schemeClr val="accent1">
              <a:lumMod val="75000"/>
            </a:schemeClr>
          </a:solidFill>
          <a:ln/>
        </p:spPr>
        <p:style>
          <a:lnRef idx="0">
            <a:schemeClr val="accent5"/>
          </a:lnRef>
          <a:fillRef idx="3">
            <a:schemeClr val="accent5"/>
          </a:fillRef>
          <a:effectRef idx="3">
            <a:schemeClr val="accent5"/>
          </a:effectRef>
          <a:fontRef idx="minor">
            <a:schemeClr val="lt1"/>
          </a:fontRef>
        </p:style>
        <p:txBody>
          <a:bodyPr anchor="ctr"/>
          <a:lstStyle/>
          <a:p>
            <a:pPr marL="274320" indent="-274320">
              <a:spcBef>
                <a:spcPct val="20000"/>
              </a:spcBef>
              <a:buClr>
                <a:schemeClr val="accent3"/>
              </a:buClr>
              <a:buSzPct val="95000"/>
              <a:defRPr/>
            </a:pPr>
            <a:endParaRPr lang="en-US" sz="3600" dirty="0">
              <a:solidFill>
                <a:schemeClr val="accent1">
                  <a:lumMod val="50000"/>
                </a:schemeClr>
              </a:solidFill>
            </a:endParaRPr>
          </a:p>
          <a:p>
            <a:pPr marL="274320" indent="-274320">
              <a:spcBef>
                <a:spcPct val="20000"/>
              </a:spcBef>
              <a:buClr>
                <a:schemeClr val="accent3"/>
              </a:buClr>
              <a:buSzPct val="95000"/>
              <a:defRPr/>
            </a:pPr>
            <a:r>
              <a:rPr lang="en-US" sz="3600" b="1" dirty="0">
                <a:solidFill>
                  <a:schemeClr val="accent1">
                    <a:lumMod val="50000"/>
                  </a:schemeClr>
                </a:solidFill>
              </a:rPr>
              <a:t>Pathology</a:t>
            </a:r>
            <a:r>
              <a:rPr lang="en-US" sz="3600" dirty="0"/>
              <a:t> </a:t>
            </a:r>
            <a:endParaRPr lang="en-IN" sz="3600" dirty="0"/>
          </a:p>
          <a:p>
            <a:pPr marL="274320" indent="-274320">
              <a:spcBef>
                <a:spcPct val="20000"/>
              </a:spcBef>
              <a:buClr>
                <a:schemeClr val="accent3"/>
              </a:buClr>
              <a:buSzPct val="95000"/>
              <a:defRPr/>
            </a:pPr>
            <a:r>
              <a:rPr lang="en-US" sz="2400" i="1" dirty="0">
                <a:solidFill>
                  <a:schemeClr val="tx1">
                    <a:lumMod val="95000"/>
                    <a:lumOff val="5000"/>
                  </a:schemeClr>
                </a:solidFill>
              </a:rPr>
              <a:t>Abnormal sensations and functions</a:t>
            </a:r>
          </a:p>
          <a:p>
            <a:pPr marL="274320" indent="-274320">
              <a:spcBef>
                <a:spcPct val="20000"/>
              </a:spcBef>
              <a:buClr>
                <a:schemeClr val="accent3"/>
              </a:buClr>
              <a:buSzPct val="95000"/>
              <a:defRPr/>
            </a:pPr>
            <a:r>
              <a:rPr lang="en-US" sz="2400" i="1" dirty="0">
                <a:solidFill>
                  <a:schemeClr val="tx1">
                    <a:lumMod val="95000"/>
                    <a:lumOff val="5000"/>
                  </a:schemeClr>
                </a:solidFill>
              </a:rPr>
              <a:t>Abnormal feelings</a:t>
            </a:r>
            <a:endParaRPr lang="en-IN" sz="2400" i="1" dirty="0">
              <a:solidFill>
                <a:schemeClr val="tx1">
                  <a:lumMod val="95000"/>
                  <a:lumOff val="5000"/>
                </a:schemeClr>
              </a:solidFill>
            </a:endParaRPr>
          </a:p>
        </p:txBody>
      </p:sp>
      <p:sp>
        <p:nvSpPr>
          <p:cNvPr id="8" name="Rectangle 7"/>
          <p:cNvSpPr/>
          <p:nvPr/>
        </p:nvSpPr>
        <p:spPr>
          <a:xfrm>
            <a:off x="2057400" y="3200400"/>
            <a:ext cx="2857520" cy="32004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eaLnBrk="1" hangingPunct="1">
              <a:buFont typeface="Wingdings 2" pitchFamily="18" charset="2"/>
              <a:buNone/>
              <a:defRPr/>
            </a:pPr>
            <a:r>
              <a:rPr lang="en-US" sz="3600" b="1" dirty="0">
                <a:solidFill>
                  <a:schemeClr val="accent1">
                    <a:lumMod val="50000"/>
                  </a:schemeClr>
                </a:solidFill>
              </a:rPr>
              <a:t>Physiology</a:t>
            </a:r>
            <a:endParaRPr lang="en-IN" sz="3600" b="1" dirty="0">
              <a:solidFill>
                <a:schemeClr val="accent1">
                  <a:lumMod val="50000"/>
                </a:schemeClr>
              </a:solidFill>
            </a:endParaRPr>
          </a:p>
          <a:p>
            <a:pPr eaLnBrk="1" hangingPunct="1">
              <a:defRPr/>
            </a:pPr>
            <a:r>
              <a:rPr lang="en-US" sz="2400" i="1" dirty="0">
                <a:solidFill>
                  <a:schemeClr val="tx1">
                    <a:lumMod val="95000"/>
                    <a:lumOff val="5000"/>
                  </a:schemeClr>
                </a:solidFill>
              </a:rPr>
              <a:t>Normal-sensations and functions</a:t>
            </a:r>
            <a:endParaRPr lang="en-IN" sz="2400" i="1" dirty="0">
              <a:solidFill>
                <a:schemeClr val="tx1">
                  <a:lumMod val="95000"/>
                  <a:lumOff val="5000"/>
                </a:schemeClr>
              </a:solidFill>
            </a:endParaRPr>
          </a:p>
          <a:p>
            <a:pPr eaLnBrk="1" hangingPunct="1">
              <a:defRPr/>
            </a:pPr>
            <a:r>
              <a:rPr lang="en-US" sz="2400" i="1" dirty="0">
                <a:solidFill>
                  <a:schemeClr val="tx1">
                    <a:lumMod val="95000"/>
                    <a:lumOff val="5000"/>
                  </a:schemeClr>
                </a:solidFill>
              </a:rPr>
              <a:t> Normal-feelings </a:t>
            </a:r>
            <a:endParaRPr lang="en-IN" sz="2400" i="1" dirty="0">
              <a:solidFill>
                <a:schemeClr val="tx1">
                  <a:lumMod val="95000"/>
                  <a:lumOff val="5000"/>
                </a:schemeClr>
              </a:solidFill>
            </a:endParaRPr>
          </a:p>
        </p:txBody>
      </p:sp>
    </p:spTree>
    <p:extLst>
      <p:ext uri="{BB962C8B-B14F-4D97-AF65-F5344CB8AC3E}">
        <p14:creationId xmlns:p14="http://schemas.microsoft.com/office/powerpoint/2010/main" val="3674480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21600000">
                                      <p:cBhvr>
                                        <p:cTn id="6" dur="2000" fill="hold"/>
                                        <p:tgtEl>
                                          <p:spTgt spid="8"/>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21600000">
                                      <p:cBhvr>
                                        <p:cTn id="9"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study of disease</a:t>
            </a:r>
            <a:endParaRPr lang="en-US" smtClean="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Provide an understanding of disease processes encountered, their incidence, causes (aetiology), pathogenesis, clinical effects (sign and symptom), prognosis and their morphological appearance</a:t>
            </a:r>
          </a:p>
          <a:p>
            <a:r>
              <a:rPr lang="en-US" smtClean="0">
                <a:latin typeface="Times New Roman" panose="02020603050405020304" pitchFamily="18" charset="0"/>
                <a:cs typeface="Times New Roman" panose="02020603050405020304" pitchFamily="18" charset="0"/>
              </a:rPr>
              <a:t>Pathology constitutes a logical and scientific basis of medicine.</a:t>
            </a:r>
          </a:p>
          <a:p>
            <a:endParaRPr lang="en-US" smtClean="0"/>
          </a:p>
        </p:txBody>
      </p:sp>
    </p:spTree>
    <p:extLst>
      <p:ext uri="{BB962C8B-B14F-4D97-AF65-F5344CB8AC3E}">
        <p14:creationId xmlns:p14="http://schemas.microsoft.com/office/powerpoint/2010/main" val="412138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smtClean="0">
                <a:ea typeface="SimSun" panose="02010600030101010101" pitchFamily="2" charset="-122"/>
              </a:rPr>
              <a:t>The core of Pathology:</a:t>
            </a:r>
            <a:endParaRPr lang="en-US" smtClean="0"/>
          </a:p>
        </p:txBody>
      </p:sp>
      <p:sp>
        <p:nvSpPr>
          <p:cNvPr id="19459" name="Rectangle 3"/>
          <p:cNvSpPr>
            <a:spLocks noGrp="1" noChangeArrowheads="1"/>
          </p:cNvSpPr>
          <p:nvPr>
            <p:ph sz="quarter" idx="13"/>
          </p:nvPr>
        </p:nvSpPr>
        <p:spPr>
          <a:xfrm>
            <a:off x="1524000" y="1524000"/>
            <a:ext cx="9144000" cy="4495800"/>
          </a:xfrm>
        </p:spPr>
        <p:txBody>
          <a:bodyPr/>
          <a:lstStyle/>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The four aspects of a disease process that</a:t>
            </a:r>
          </a:p>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form the core of pathology :</a:t>
            </a:r>
          </a:p>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(1) </a:t>
            </a:r>
            <a:r>
              <a:rPr lang="en-US" altLang="zh-CN" b="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Etiology: </a:t>
            </a:r>
            <a:r>
              <a:rPr lang="en-US" altLang="zh-CN" smtClean="0">
                <a:latin typeface="Times New Roman" panose="02020603050405020304" pitchFamily="18" charset="0"/>
                <a:ea typeface="SimSun" panose="02010600030101010101" pitchFamily="2" charset="-122"/>
                <a:cs typeface="Times New Roman" panose="02020603050405020304" pitchFamily="18" charset="0"/>
              </a:rPr>
              <a:t>causes of the disease</a:t>
            </a:r>
          </a:p>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(2) </a:t>
            </a:r>
            <a:r>
              <a:rPr lang="en-US" altLang="zh-CN" b="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Pathogenesis: </a:t>
            </a:r>
            <a:r>
              <a:rPr lang="en-US" altLang="zh-CN" smtClean="0">
                <a:latin typeface="Times New Roman" panose="02020603050405020304" pitchFamily="18" charset="0"/>
                <a:ea typeface="SimSun" panose="02010600030101010101" pitchFamily="2" charset="-122"/>
                <a:cs typeface="Times New Roman" panose="02020603050405020304" pitchFamily="18" charset="0"/>
              </a:rPr>
              <a:t>the mechanisms of its  development</a:t>
            </a:r>
          </a:p>
          <a:p>
            <a:pPr>
              <a:buFontTx/>
              <a:buNone/>
            </a:pPr>
            <a:r>
              <a:rPr lang="en-US" altLang="zh-CN" b="1" smtClean="0">
                <a:latin typeface="Times New Roman" panose="02020603050405020304" pitchFamily="18" charset="0"/>
                <a:ea typeface="SimSun" panose="02010600030101010101" pitchFamily="2" charset="-122"/>
                <a:cs typeface="Times New Roman" panose="02020603050405020304" pitchFamily="18" charset="0"/>
              </a:rPr>
              <a:t>(3) </a:t>
            </a:r>
            <a:r>
              <a:rPr lang="en-US" altLang="zh-CN" b="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Morphologic changes</a:t>
            </a:r>
            <a:r>
              <a:rPr lang="en-US" altLang="zh-CN"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mtClean="0">
                <a:latin typeface="Times New Roman" panose="02020603050405020304" pitchFamily="18" charset="0"/>
                <a:ea typeface="SimSun" panose="02010600030101010101" pitchFamily="2" charset="-122"/>
                <a:cs typeface="Times New Roman" panose="02020603050405020304" pitchFamily="18" charset="0"/>
              </a:rPr>
              <a:t>the structural alteration    induced in the cells and organs of the body.</a:t>
            </a:r>
            <a:endParaRPr lang="zh-CN" altLang="en-US" smtClean="0">
              <a:latin typeface="Times New Roman" panose="02020603050405020304" pitchFamily="18" charset="0"/>
              <a:ea typeface="SimSun" panose="02010600030101010101" pitchFamily="2" charset="-122"/>
              <a:cs typeface="Times New Roman" panose="02020603050405020304" pitchFamily="18" charset="0"/>
            </a:endParaRPr>
          </a:p>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(4) </a:t>
            </a:r>
            <a:r>
              <a:rPr lang="en-US" altLang="zh-CN" b="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Clinical significance</a:t>
            </a:r>
            <a:r>
              <a:rPr lang="en-US" altLang="zh-CN"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mtClean="0">
                <a:latin typeface="Times New Roman" panose="02020603050405020304" pitchFamily="18" charset="0"/>
                <a:ea typeface="SimSun" panose="02010600030101010101" pitchFamily="2" charset="-122"/>
                <a:cs typeface="Times New Roman" panose="02020603050405020304" pitchFamily="18" charset="0"/>
              </a:rPr>
              <a:t>the functional </a:t>
            </a:r>
          </a:p>
          <a:p>
            <a:pPr>
              <a:buFontTx/>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consequences of the morphologic changes.</a:t>
            </a:r>
          </a:p>
        </p:txBody>
      </p:sp>
    </p:spTree>
    <p:extLst>
      <p:ext uri="{BB962C8B-B14F-4D97-AF65-F5344CB8AC3E}">
        <p14:creationId xmlns:p14="http://schemas.microsoft.com/office/powerpoint/2010/main" val="139622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Incidence &amp; Etiology</a:t>
            </a:r>
          </a:p>
        </p:txBody>
      </p:sp>
      <p:sp>
        <p:nvSpPr>
          <p:cNvPr id="20483" name="Content Placeholder 2"/>
          <p:cNvSpPr>
            <a:spLocks noGrp="1"/>
          </p:cNvSpPr>
          <p:nvPr>
            <p:ph sz="quarter" idx="13"/>
          </p:nvPr>
        </p:nvSpPr>
        <p:spPr>
          <a:xfrm>
            <a:off x="1809751" y="1357313"/>
            <a:ext cx="8715375" cy="4768850"/>
          </a:xfrm>
        </p:spPr>
        <p:txBody>
          <a:bodyPr/>
          <a:lstStyle/>
          <a:p>
            <a:r>
              <a:rPr lang="en-US" b="1" smtClean="0"/>
              <a:t>Incidence</a:t>
            </a:r>
          </a:p>
          <a:p>
            <a:pPr>
              <a:buFontTx/>
              <a:buNone/>
            </a:pPr>
            <a:r>
              <a:rPr lang="en-US" smtClean="0"/>
              <a:t>     is a measure of the risk of developing some new condition within a specified period of </a:t>
            </a:r>
            <a:r>
              <a:rPr lang="en-US" b="1" smtClean="0"/>
              <a:t>time.</a:t>
            </a:r>
          </a:p>
          <a:p>
            <a:r>
              <a:rPr lang="en-US" b="1" smtClean="0"/>
              <a:t>Etiology/ aetiology-</a:t>
            </a:r>
          </a:p>
          <a:p>
            <a:pPr>
              <a:buFontTx/>
              <a:buNone/>
            </a:pPr>
            <a:r>
              <a:rPr lang="en-US" smtClean="0"/>
              <a:t>      is the study of causation. it is the science  </a:t>
            </a:r>
          </a:p>
          <a:p>
            <a:pPr>
              <a:buFontTx/>
              <a:buNone/>
            </a:pPr>
            <a:r>
              <a:rPr lang="en-US" smtClean="0"/>
              <a:t>       that deals with the causes or origin of </a:t>
            </a:r>
          </a:p>
          <a:p>
            <a:pPr>
              <a:buFontTx/>
              <a:buNone/>
            </a:pPr>
            <a:r>
              <a:rPr lang="en-US" smtClean="0"/>
              <a:t>         disease, the factors which produce or predispose toward a certain disease or disorder</a:t>
            </a:r>
          </a:p>
        </p:txBody>
      </p:sp>
    </p:spTree>
    <p:extLst>
      <p:ext uri="{BB962C8B-B14F-4D97-AF65-F5344CB8AC3E}">
        <p14:creationId xmlns:p14="http://schemas.microsoft.com/office/powerpoint/2010/main" val="17437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sz="quarter" idx="13"/>
          </p:nvPr>
        </p:nvSpPr>
        <p:spPr>
          <a:xfrm>
            <a:off x="1881188" y="2214563"/>
            <a:ext cx="8572500" cy="3840162"/>
          </a:xfrm>
        </p:spPr>
        <p:txBody>
          <a:bodyPr/>
          <a:lstStyle/>
          <a:p>
            <a:pPr>
              <a:buFontTx/>
              <a:buNone/>
            </a:pPr>
            <a:r>
              <a:rPr lang="en-US" sz="3600" b="1">
                <a:solidFill>
                  <a:srgbClr val="FF0000"/>
                </a:solidFill>
                <a:latin typeface="Times New Roman" panose="02020603050405020304" pitchFamily="18" charset="0"/>
                <a:cs typeface="Times New Roman" panose="02020603050405020304" pitchFamily="18" charset="0"/>
              </a:rPr>
              <a:t>    Sir William Osler</a:t>
            </a:r>
          </a:p>
          <a:p>
            <a:pPr>
              <a:buFontTx/>
              <a:buNone/>
            </a:pPr>
            <a:r>
              <a:rPr lang="en-US" sz="3600" b="1">
                <a:solidFill>
                  <a:srgbClr val="FF0000"/>
                </a:solidFill>
                <a:latin typeface="Times New Roman" panose="02020603050405020304" pitchFamily="18" charset="0"/>
                <a:cs typeface="Times New Roman" panose="02020603050405020304" pitchFamily="18" charset="0"/>
              </a:rPr>
              <a:t>                   </a:t>
            </a:r>
            <a:r>
              <a:rPr lang="en-US" sz="3600" b="1">
                <a:latin typeface="Times New Roman" panose="02020603050405020304" pitchFamily="18" charset="0"/>
                <a:cs typeface="Times New Roman" panose="02020603050405020304" pitchFamily="18" charset="0"/>
              </a:rPr>
              <a:t>says </a:t>
            </a:r>
          </a:p>
          <a:p>
            <a:pPr>
              <a:buFontTx/>
              <a:buNone/>
            </a:pPr>
            <a:r>
              <a:rPr lang="en-US" sz="3600" b="1">
                <a:latin typeface="Times New Roman" panose="02020603050405020304" pitchFamily="18" charset="0"/>
                <a:cs typeface="Times New Roman" panose="02020603050405020304" pitchFamily="18" charset="0"/>
              </a:rPr>
              <a:t>“As is your Pathology so is your practice”.</a:t>
            </a:r>
          </a:p>
          <a:p>
            <a:endParaRPr lang="en-US" smtClean="0"/>
          </a:p>
        </p:txBody>
      </p:sp>
    </p:spTree>
    <p:extLst>
      <p:ext uri="{BB962C8B-B14F-4D97-AF65-F5344CB8AC3E}">
        <p14:creationId xmlns:p14="http://schemas.microsoft.com/office/powerpoint/2010/main" val="737601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r>
              <a:rPr lang="en-US" smtClean="0">
                <a:solidFill>
                  <a:schemeClr val="tx1"/>
                </a:solidFill>
              </a:rPr>
              <a:t>Etiology</a:t>
            </a:r>
          </a:p>
        </p:txBody>
      </p:sp>
      <p:sp>
        <p:nvSpPr>
          <p:cNvPr id="21507" name="Rectangle 3"/>
          <p:cNvSpPr>
            <a:spLocks noGrp="1" noChangeArrowheads="1"/>
          </p:cNvSpPr>
          <p:nvPr>
            <p:ph sz="quarter" idx="13"/>
          </p:nvPr>
        </p:nvSpPr>
        <p:spPr>
          <a:xfrm>
            <a:off x="1676400" y="1428751"/>
            <a:ext cx="8991600" cy="4879975"/>
          </a:xfrm>
        </p:spPr>
        <p:txBody>
          <a:bodyPr/>
          <a:lstStyle/>
          <a:p>
            <a:pPr eaLnBrk="1" hangingPunct="1">
              <a:buFontTx/>
              <a:buNone/>
            </a:pPr>
            <a:r>
              <a:rPr lang="en-US" smtClean="0">
                <a:latin typeface="Times New Roman" panose="02020603050405020304" pitchFamily="18" charset="0"/>
                <a:cs typeface="Times New Roman" panose="02020603050405020304" pitchFamily="18" charset="0"/>
              </a:rPr>
              <a:t>In modern terms</a:t>
            </a:r>
          </a:p>
          <a:p>
            <a:pPr eaLnBrk="1" hangingPunct="1"/>
            <a:r>
              <a:rPr lang="en-US" smtClean="0">
                <a:latin typeface="Times New Roman" panose="02020603050405020304" pitchFamily="18" charset="0"/>
                <a:cs typeface="Times New Roman" panose="02020603050405020304" pitchFamily="18" charset="0"/>
              </a:rPr>
              <a:t>two major classes of etiologic factors:</a:t>
            </a:r>
          </a:p>
          <a:p>
            <a:pPr eaLnBrk="1" hangingPunct="1"/>
            <a:r>
              <a:rPr lang="en-US" smtClean="0">
                <a:latin typeface="Times New Roman" panose="02020603050405020304" pitchFamily="18" charset="0"/>
                <a:cs typeface="Times New Roman" panose="02020603050405020304" pitchFamily="18" charset="0"/>
              </a:rPr>
              <a:t> intrinsic or genetic and</a:t>
            </a:r>
          </a:p>
          <a:p>
            <a:pPr eaLnBrk="1" hangingPunct="1"/>
            <a:r>
              <a:rPr lang="en-US" smtClean="0">
                <a:latin typeface="Times New Roman" panose="02020603050405020304" pitchFamily="18" charset="0"/>
                <a:cs typeface="Times New Roman" panose="02020603050405020304" pitchFamily="18" charset="0"/>
              </a:rPr>
              <a:t> acquired  (infectious, nutritional , chemical, physical). </a:t>
            </a:r>
          </a:p>
          <a:p>
            <a:pPr eaLnBrk="1" hangingPunct="1">
              <a:buFont typeface="Wingdings" panose="05000000000000000000" pitchFamily="2" charset="2"/>
              <a:buNone/>
            </a:pPr>
            <a:r>
              <a:rPr lang="en-US"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multifactorial </a:t>
            </a:r>
          </a:p>
          <a:p>
            <a:pPr eaLnBrk="1" hangingPunct="1">
              <a:buFont typeface="Wingdings" panose="05000000000000000000" pitchFamily="2" charset="2"/>
              <a:buNone/>
            </a:pPr>
            <a:r>
              <a:rPr lang="en-US" smtClean="0">
                <a:latin typeface="Times New Roman" panose="02020603050405020304" pitchFamily="18" charset="0"/>
                <a:cs typeface="Times New Roman" panose="02020603050405020304" pitchFamily="18" charset="0"/>
              </a:rPr>
              <a:t>            no more “one cause to one disease.”</a:t>
            </a:r>
          </a:p>
          <a:p>
            <a:pPr eaLnBrk="1" hangingPunct="1">
              <a:buFont typeface="Wingdings" panose="05000000000000000000" pitchFamily="2" charset="2"/>
              <a:buNone/>
            </a:pPr>
            <a:r>
              <a:rPr lang="en-US" smtClean="0">
                <a:latin typeface="Times New Roman" panose="02020603050405020304" pitchFamily="18" charset="0"/>
                <a:cs typeface="Times New Roman" panose="02020603050405020304" pitchFamily="18" charset="0"/>
              </a:rPr>
              <a:t>   Genetic factors effect acquired ds &amp; Environment has profound effect on genetic diseases.</a:t>
            </a:r>
          </a:p>
        </p:txBody>
      </p:sp>
    </p:spTree>
    <p:extLst>
      <p:ext uri="{BB962C8B-B14F-4D97-AF65-F5344CB8AC3E}">
        <p14:creationId xmlns:p14="http://schemas.microsoft.com/office/powerpoint/2010/main" val="2392647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chemeClr val="tx1"/>
                </a:solidFill>
              </a:rPr>
              <a:t>Pathogenesis</a:t>
            </a:r>
          </a:p>
        </p:txBody>
      </p:sp>
      <p:sp>
        <p:nvSpPr>
          <p:cNvPr id="22531" name="Rectangle 3"/>
          <p:cNvSpPr>
            <a:spLocks noGrp="1" noChangeArrowheads="1"/>
          </p:cNvSpPr>
          <p:nvPr>
            <p:ph sz="quarter" idx="13"/>
          </p:nvPr>
        </p:nvSpPr>
        <p:spPr/>
        <p:txBody>
          <a:bodyPr/>
          <a:lstStyle/>
          <a:p>
            <a:r>
              <a:rPr lang="en-GB" smtClean="0">
                <a:latin typeface="Times New Roman" panose="02020603050405020304" pitchFamily="18" charset="0"/>
                <a:cs typeface="Times New Roman" panose="02020603050405020304" pitchFamily="18" charset="0"/>
              </a:rPr>
              <a:t>In Greek: </a:t>
            </a:r>
            <a:r>
              <a:rPr lang="en-GB" i="1" smtClean="0">
                <a:latin typeface="Times New Roman" panose="02020603050405020304" pitchFamily="18" charset="0"/>
                <a:cs typeface="Times New Roman" panose="02020603050405020304" pitchFamily="18" charset="0"/>
              </a:rPr>
              <a:t>pathos</a:t>
            </a:r>
            <a:r>
              <a:rPr lang="en-GB" smtClean="0">
                <a:latin typeface="Times New Roman" panose="02020603050405020304" pitchFamily="18" charset="0"/>
                <a:cs typeface="Times New Roman" panose="02020603050405020304" pitchFamily="18" charset="0"/>
              </a:rPr>
              <a:t> = disease,</a:t>
            </a:r>
          </a:p>
          <a:p>
            <a:pPr>
              <a:buFontTx/>
              <a:buNone/>
            </a:pPr>
            <a:r>
              <a:rPr lang="en-GB" i="1" smtClean="0">
                <a:latin typeface="Times New Roman" panose="02020603050405020304" pitchFamily="18" charset="0"/>
                <a:cs typeface="Times New Roman" panose="02020603050405020304" pitchFamily="18" charset="0"/>
              </a:rPr>
              <a:t>                    genesis</a:t>
            </a:r>
            <a:r>
              <a:rPr lang="en-GB" smtClean="0">
                <a:latin typeface="Times New Roman" panose="02020603050405020304" pitchFamily="18" charset="0"/>
                <a:cs typeface="Times New Roman" panose="02020603050405020304" pitchFamily="18" charset="0"/>
              </a:rPr>
              <a:t> = development</a:t>
            </a:r>
          </a:p>
          <a:p>
            <a:pPr>
              <a:buFontTx/>
              <a:buNone/>
            </a:pPr>
            <a:r>
              <a:rPr lang="en-GB" smtClean="0">
                <a:latin typeface="Times New Roman" panose="02020603050405020304" pitchFamily="18" charset="0"/>
                <a:cs typeface="Times New Roman" panose="02020603050405020304" pitchFamily="18" charset="0"/>
              </a:rPr>
              <a:t>Is the mechanism by which a certain aetiological factor causes disease </a:t>
            </a:r>
          </a:p>
          <a:p>
            <a:pPr eaLnBrk="1" hangingPunct="1"/>
            <a:r>
              <a:rPr lang="en-US" smtClean="0">
                <a:latin typeface="Times New Roman" panose="02020603050405020304" pitchFamily="18" charset="0"/>
                <a:cs typeface="Times New Roman" panose="02020603050405020304" pitchFamily="18" charset="0"/>
              </a:rPr>
              <a:t>The study of pathogenesis remains one of the main domains of pathology.</a:t>
            </a:r>
          </a:p>
        </p:txBody>
      </p:sp>
    </p:spTree>
    <p:extLst>
      <p:ext uri="{BB962C8B-B14F-4D97-AF65-F5344CB8AC3E}">
        <p14:creationId xmlns:p14="http://schemas.microsoft.com/office/powerpoint/2010/main" val="2875891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a:t>Morphologic changes</a:t>
            </a:r>
          </a:p>
        </p:txBody>
      </p:sp>
      <p:sp>
        <p:nvSpPr>
          <p:cNvPr id="23555" name="Rectangle 3"/>
          <p:cNvSpPr>
            <a:spLocks noGrp="1" noChangeArrowheads="1"/>
          </p:cNvSpPr>
          <p:nvPr>
            <p:ph sz="quarter" idx="13"/>
          </p:nvPr>
        </p:nvSpPr>
        <p:spPr/>
        <p:txBody>
          <a:bodyPr/>
          <a:lstStyle/>
          <a:p>
            <a:pPr>
              <a:lnSpc>
                <a:spcPct val="90000"/>
              </a:lnSpc>
            </a:pPr>
            <a:r>
              <a:rPr lang="en-GB" smtClean="0">
                <a:latin typeface="Times New Roman" panose="02020603050405020304" pitchFamily="18" charset="0"/>
                <a:cs typeface="Times New Roman" panose="02020603050405020304" pitchFamily="18" charset="0"/>
              </a:rPr>
              <a:t>Are the changes that occur in the cell tissue or organ as a result of the pathological process</a:t>
            </a:r>
          </a:p>
          <a:p>
            <a:pPr eaLnBrk="1" hangingPunct="1">
              <a:lnSpc>
                <a:spcPct val="90000"/>
              </a:lnSpc>
            </a:pPr>
            <a:r>
              <a:rPr lang="en-US" smtClean="0">
                <a:latin typeface="Times New Roman" panose="02020603050405020304" pitchFamily="18" charset="0"/>
                <a:cs typeface="Times New Roman" panose="02020603050405020304" pitchFamily="18" charset="0"/>
              </a:rPr>
              <a:t>these structural alterations in cells or tissues are either characteristic of the disease or diagnostic of the etiologic process. </a:t>
            </a:r>
          </a:p>
          <a:p>
            <a:pPr eaLnBrk="1" hangingPunct="1">
              <a:lnSpc>
                <a:spcPct val="90000"/>
              </a:lnSpc>
            </a:pPr>
            <a:r>
              <a:rPr lang="en-US" smtClean="0">
                <a:latin typeface="Times New Roman" panose="02020603050405020304" pitchFamily="18" charset="0"/>
                <a:cs typeface="Times New Roman" panose="02020603050405020304" pitchFamily="18" charset="0"/>
              </a:rPr>
              <a:t>Gross changes</a:t>
            </a:r>
          </a:p>
          <a:p>
            <a:pPr eaLnBrk="1" hangingPunct="1">
              <a:lnSpc>
                <a:spcPct val="90000"/>
              </a:lnSpc>
            </a:pPr>
            <a:r>
              <a:rPr lang="en-US" smtClean="0">
                <a:latin typeface="Times New Roman" panose="02020603050405020304" pitchFamily="18" charset="0"/>
                <a:cs typeface="Times New Roman" panose="02020603050405020304" pitchFamily="18" charset="0"/>
              </a:rPr>
              <a:t>Microscopical changes </a:t>
            </a:r>
          </a:p>
        </p:txBody>
      </p:sp>
    </p:spTree>
    <p:extLst>
      <p:ext uri="{BB962C8B-B14F-4D97-AF65-F5344CB8AC3E}">
        <p14:creationId xmlns:p14="http://schemas.microsoft.com/office/powerpoint/2010/main" val="73496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Morphologic changes</a:t>
            </a:r>
            <a:endParaRPr lang="en-US" smtClean="0"/>
          </a:p>
        </p:txBody>
      </p:sp>
      <p:sp>
        <p:nvSpPr>
          <p:cNvPr id="24579"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The nature of the morphologic changes and their distribution in different organs or tissues influence normal function and determine the clinical features (symptoms and signs), course, and prognosis of the disease.</a:t>
            </a:r>
          </a:p>
          <a:p>
            <a:endParaRPr lang="en-US" smtClean="0"/>
          </a:p>
        </p:txBody>
      </p:sp>
    </p:spTree>
    <p:extLst>
      <p:ext uri="{BB962C8B-B14F-4D97-AF65-F5344CB8AC3E}">
        <p14:creationId xmlns:p14="http://schemas.microsoft.com/office/powerpoint/2010/main" val="2967079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latin typeface="Times New Roman" pitchFamily="18" charset="0"/>
                <a:cs typeface="Times New Roman" pitchFamily="18" charset="0"/>
              </a:rPr>
              <a:t>Gross changes</a:t>
            </a:r>
            <a:br>
              <a:rPr lang="en-US" dirty="0" smtClean="0">
                <a:latin typeface="Times New Roman" pitchFamily="18" charset="0"/>
                <a:cs typeface="Times New Roman" pitchFamily="18" charset="0"/>
              </a:rPr>
            </a:br>
            <a:endParaRPr lang="en-US" dirty="0"/>
          </a:p>
        </p:txBody>
      </p:sp>
      <p:sp>
        <p:nvSpPr>
          <p:cNvPr id="25603" name="Content Placeholder 2"/>
          <p:cNvSpPr>
            <a:spLocks noGrp="1"/>
          </p:cNvSpPr>
          <p:nvPr>
            <p:ph sz="quarter" idx="13"/>
          </p:nvPr>
        </p:nvSpPr>
        <p:spPr/>
        <p:txBody>
          <a:bodyPr/>
          <a:lstStyle/>
          <a:p>
            <a:endParaRPr lang="en-GB" smtClean="0"/>
          </a:p>
          <a:p>
            <a:r>
              <a:rPr lang="en-GB" smtClean="0">
                <a:latin typeface="Times New Roman" panose="02020603050405020304" pitchFamily="18" charset="0"/>
                <a:cs typeface="Times New Roman" panose="02020603050405020304" pitchFamily="18" charset="0"/>
              </a:rPr>
              <a:t>These changes can be Morbid:</a:t>
            </a:r>
          </a:p>
          <a:p>
            <a:pPr lvl="1"/>
            <a:r>
              <a:rPr lang="en-GB" smtClean="0">
                <a:latin typeface="Times New Roman" panose="02020603050405020304" pitchFamily="18" charset="0"/>
                <a:cs typeface="Times New Roman" panose="02020603050405020304" pitchFamily="18" charset="0"/>
              </a:rPr>
              <a:t>Macroscopic appearance visible to the naked eye</a:t>
            </a:r>
            <a:endParaRPr lang="en-US" smtClean="0">
              <a:latin typeface="Times New Roman" panose="02020603050405020304" pitchFamily="18" charset="0"/>
              <a:cs typeface="Times New Roman" panose="02020603050405020304" pitchFamily="18" charset="0"/>
            </a:endParaRPr>
          </a:p>
          <a:p>
            <a:endParaRPr lang="en-US" smtClean="0"/>
          </a:p>
        </p:txBody>
      </p:sp>
    </p:spTree>
    <p:extLst>
      <p:ext uri="{BB962C8B-B14F-4D97-AF65-F5344CB8AC3E}">
        <p14:creationId xmlns:p14="http://schemas.microsoft.com/office/powerpoint/2010/main" val="2931972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Histological :</a:t>
            </a:r>
            <a:endParaRPr lang="en-US" smtClean="0"/>
          </a:p>
        </p:txBody>
      </p:sp>
      <p:sp>
        <p:nvSpPr>
          <p:cNvPr id="3" name="Content Placeholder 2"/>
          <p:cNvSpPr>
            <a:spLocks noGrp="1"/>
          </p:cNvSpPr>
          <p:nvPr>
            <p:ph sz="quarter" idx="13"/>
          </p:nvPr>
        </p:nvSpPr>
        <p:spPr/>
        <p:txBody>
          <a:bodyPr/>
          <a:lstStyle/>
          <a:p>
            <a:pPr marL="548640" lvl="1" indent="-411480">
              <a:buClr>
                <a:schemeClr val="tx1">
                  <a:shade val="95000"/>
                </a:schemeClr>
              </a:buClr>
              <a:buSzPct val="65000"/>
              <a:buNone/>
              <a:defRPr/>
            </a:pPr>
            <a:r>
              <a:rPr lang="en-GB" dirty="0" smtClean="0">
                <a:latin typeface="Times New Roman" pitchFamily="18" charset="0"/>
                <a:cs typeface="Times New Roman" pitchFamily="18" charset="0"/>
              </a:rPr>
              <a:t>Microscopic appearance only visible under the microscope</a:t>
            </a:r>
            <a:endParaRPr lang="en-US" dirty="0" smtClean="0">
              <a:latin typeface="Times New Roman" pitchFamily="18" charset="0"/>
              <a:cs typeface="Times New Roman" pitchFamily="18" charset="0"/>
            </a:endParaRPr>
          </a:p>
          <a:p>
            <a:pPr>
              <a:defRPr/>
            </a:pPr>
            <a:endParaRPr lang="en-US" dirty="0"/>
          </a:p>
        </p:txBody>
      </p:sp>
    </p:spTree>
    <p:extLst>
      <p:ext uri="{BB962C8B-B14F-4D97-AF65-F5344CB8AC3E}">
        <p14:creationId xmlns:p14="http://schemas.microsoft.com/office/powerpoint/2010/main" val="447843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Signs and Symptoms </a:t>
            </a:r>
          </a:p>
        </p:txBody>
      </p:sp>
      <p:sp>
        <p:nvSpPr>
          <p:cNvPr id="27651" name="Content Placeholder 2"/>
          <p:cNvSpPr>
            <a:spLocks noGrp="1"/>
          </p:cNvSpPr>
          <p:nvPr>
            <p:ph sz="quarter" idx="13"/>
          </p:nvPr>
        </p:nvSpPr>
        <p:spPr>
          <a:xfrm>
            <a:off x="1981200" y="1357313"/>
            <a:ext cx="8229600" cy="4768850"/>
          </a:xfrm>
        </p:spPr>
        <p:txBody>
          <a:bodyPr/>
          <a:lstStyle/>
          <a:p>
            <a:r>
              <a:rPr lang="en-US" b="1" smtClean="0">
                <a:latin typeface="Times New Roman" panose="02020603050405020304" pitchFamily="18" charset="0"/>
                <a:cs typeface="Times New Roman" panose="02020603050405020304" pitchFamily="18" charset="0"/>
              </a:rPr>
              <a:t>a medical sign </a:t>
            </a:r>
            <a:r>
              <a:rPr lang="en-US" smtClean="0">
                <a:latin typeface="Times New Roman" panose="02020603050405020304" pitchFamily="18" charset="0"/>
                <a:cs typeface="Times New Roman" panose="02020603050405020304" pitchFamily="18" charset="0"/>
              </a:rPr>
              <a:t>is an objective indication of some medical fact or quality that is detected by a physician during a physical examination of a patient</a:t>
            </a:r>
          </a:p>
          <a:p>
            <a:r>
              <a:rPr lang="en-US" b="1" smtClean="0">
                <a:latin typeface="Times New Roman" panose="02020603050405020304" pitchFamily="18" charset="0"/>
                <a:cs typeface="Times New Roman" panose="02020603050405020304" pitchFamily="18" charset="0"/>
              </a:rPr>
              <a:t>A symptom </a:t>
            </a:r>
            <a:r>
              <a:rPr lang="en-US" smtClean="0">
                <a:latin typeface="Times New Roman" panose="02020603050405020304" pitchFamily="18" charset="0"/>
                <a:cs typeface="Times New Roman" panose="02020603050405020304" pitchFamily="18" charset="0"/>
              </a:rPr>
              <a:t>is a departure from normal function or feeling which is noticed by a patient, indicating the presence of disease or abnormality. A symptom is subjective, observed by the patient, and not measured.</a:t>
            </a:r>
          </a:p>
        </p:txBody>
      </p:sp>
    </p:spTree>
    <p:extLst>
      <p:ext uri="{BB962C8B-B14F-4D97-AF65-F5344CB8AC3E}">
        <p14:creationId xmlns:p14="http://schemas.microsoft.com/office/powerpoint/2010/main" val="758511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lstStyle/>
          <a:p>
            <a:r>
              <a:rPr lang="en-US" smtClean="0">
                <a:solidFill>
                  <a:schemeClr val="tx1"/>
                </a:solidFill>
              </a:rPr>
              <a:t>Clinical significance</a:t>
            </a:r>
          </a:p>
        </p:txBody>
      </p:sp>
      <p:sp>
        <p:nvSpPr>
          <p:cNvPr id="28675" name="Rectangle 3"/>
          <p:cNvSpPr>
            <a:spLocks noGrp="1" noChangeArrowheads="1"/>
          </p:cNvSpPr>
          <p:nvPr>
            <p:ph sz="quarter" idx="13"/>
          </p:nvPr>
        </p:nvSpPr>
        <p:spPr>
          <a:xfrm>
            <a:off x="1981200" y="1428751"/>
            <a:ext cx="8686800" cy="4879975"/>
          </a:xfrm>
        </p:spPr>
        <p:txBody>
          <a:bodyPr/>
          <a:lstStyle/>
          <a:p>
            <a:r>
              <a:rPr lang="en-US" smtClean="0">
                <a:latin typeface="Times New Roman" panose="02020603050405020304" pitchFamily="18" charset="0"/>
                <a:cs typeface="Times New Roman" panose="02020603050405020304" pitchFamily="18" charset="0"/>
              </a:rPr>
              <a:t>Clinical significance</a:t>
            </a:r>
          </a:p>
          <a:p>
            <a:pPr>
              <a:buFontTx/>
              <a:buNone/>
            </a:pPr>
            <a:r>
              <a:rPr lang="en-US" smtClean="0">
                <a:latin typeface="Times New Roman" panose="02020603050405020304" pitchFamily="18" charset="0"/>
                <a:cs typeface="Times New Roman" panose="02020603050405020304" pitchFamily="18" charset="0"/>
              </a:rPr>
              <a:t>   What impact do these changes have on the patient?</a:t>
            </a:r>
          </a:p>
          <a:p>
            <a:pPr>
              <a:buFontTx/>
              <a:buNone/>
            </a:pPr>
            <a:r>
              <a:rPr lang="en-US" b="1" smtClean="0">
                <a:latin typeface="Times New Roman" panose="02020603050405020304" pitchFamily="18" charset="0"/>
                <a:cs typeface="Times New Roman" panose="02020603050405020304" pitchFamily="18" charset="0"/>
              </a:rPr>
              <a:t>Prognosis </a:t>
            </a:r>
            <a:r>
              <a:rPr lang="en-US" smtClean="0">
                <a:latin typeface="Times New Roman" panose="02020603050405020304" pitchFamily="18" charset="0"/>
                <a:cs typeface="Times New Roman" panose="02020603050405020304" pitchFamily="18" charset="0"/>
              </a:rPr>
              <a:t>–</a:t>
            </a:r>
          </a:p>
          <a:p>
            <a:pPr>
              <a:buFontTx/>
              <a:buNone/>
            </a:pPr>
            <a:r>
              <a:rPr lang="en-US" smtClean="0">
                <a:latin typeface="Times New Roman" panose="02020603050405020304" pitchFamily="18" charset="0"/>
                <a:cs typeface="Times New Roman" panose="02020603050405020304" pitchFamily="18" charset="0"/>
              </a:rPr>
              <a:t>     predicts the course /out come of the ds- fate of pt</a:t>
            </a:r>
          </a:p>
          <a:p>
            <a:pPr>
              <a:buFontTx/>
              <a:buNone/>
            </a:pPr>
            <a:r>
              <a:rPr lang="en-US" smtClean="0"/>
              <a:t> </a:t>
            </a:r>
          </a:p>
          <a:p>
            <a:pPr>
              <a:buFontTx/>
              <a:buNone/>
            </a:pPr>
            <a:endParaRPr lang="en-US" smtClean="0"/>
          </a:p>
        </p:txBody>
      </p:sp>
    </p:spTree>
    <p:extLst>
      <p:ext uri="{BB962C8B-B14F-4D97-AF65-F5344CB8AC3E}">
        <p14:creationId xmlns:p14="http://schemas.microsoft.com/office/powerpoint/2010/main" val="3662342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solidFill>
                  <a:schemeClr val="tx1"/>
                </a:solidFill>
                <a:latin typeface="Times New Roman" panose="02020603050405020304" pitchFamily="18" charset="0"/>
                <a:cs typeface="Times New Roman" panose="02020603050405020304" pitchFamily="18" charset="0"/>
              </a:rPr>
              <a:t>Progression of a disease</a:t>
            </a:r>
            <a:endParaRPr lang="en-US" smtClean="0">
              <a:solidFill>
                <a:schemeClr val="tx1"/>
              </a:solidFill>
              <a:latin typeface="Times New Roman" panose="02020603050405020304" pitchFamily="18" charset="0"/>
              <a:cs typeface="Times New Roman" panose="02020603050405020304" pitchFamily="18" charset="0"/>
            </a:endParaRPr>
          </a:p>
        </p:txBody>
      </p:sp>
      <p:sp>
        <p:nvSpPr>
          <p:cNvPr id="29699" name="Content Placeholder 2"/>
          <p:cNvSpPr>
            <a:spLocks noGrp="1"/>
          </p:cNvSpPr>
          <p:nvPr>
            <p:ph sz="quarter" idx="13"/>
          </p:nvPr>
        </p:nvSpPr>
        <p:spPr/>
        <p:txBody>
          <a:bodyPr/>
          <a:lstStyle/>
          <a:p>
            <a:r>
              <a:rPr lang="en-GB" smtClean="0">
                <a:latin typeface="Times New Roman" panose="02020603050405020304" pitchFamily="18" charset="0"/>
                <a:cs typeface="Times New Roman" panose="02020603050405020304" pitchFamily="18" charset="0"/>
              </a:rPr>
              <a:t>Complete cure </a:t>
            </a:r>
          </a:p>
          <a:p>
            <a:r>
              <a:rPr lang="en-GB" smtClean="0">
                <a:latin typeface="Times New Roman" panose="02020603050405020304" pitchFamily="18" charset="0"/>
                <a:cs typeface="Times New Roman" panose="02020603050405020304" pitchFamily="18" charset="0"/>
              </a:rPr>
              <a:t>Death</a:t>
            </a:r>
          </a:p>
          <a:p>
            <a:r>
              <a:rPr lang="en-GB" smtClean="0">
                <a:latin typeface="Times New Roman" panose="02020603050405020304" pitchFamily="18" charset="0"/>
                <a:cs typeface="Times New Roman" panose="02020603050405020304" pitchFamily="18" charset="0"/>
              </a:rPr>
              <a:t>Complication </a:t>
            </a:r>
          </a:p>
          <a:p>
            <a:pPr lvl="1"/>
            <a:r>
              <a:rPr lang="en-GB" smtClean="0">
                <a:latin typeface="Times New Roman" panose="02020603050405020304" pitchFamily="18" charset="0"/>
                <a:cs typeface="Times New Roman" panose="02020603050405020304" pitchFamily="18" charset="0"/>
              </a:rPr>
              <a:t>Additional pathological changes which may occur during or after the course of any disease  </a:t>
            </a:r>
            <a:endParaRPr lang="en-US" smtClean="0">
              <a:latin typeface="Times New Roman" panose="02020603050405020304" pitchFamily="18" charset="0"/>
              <a:cs typeface="Times New Roman" panose="02020603050405020304" pitchFamily="18" charset="0"/>
            </a:endParaRPr>
          </a:p>
          <a:p>
            <a:endParaRPr lang="en-US" smtClean="0"/>
          </a:p>
        </p:txBody>
      </p:sp>
    </p:spTree>
    <p:extLst>
      <p:ext uri="{BB962C8B-B14F-4D97-AF65-F5344CB8AC3E}">
        <p14:creationId xmlns:p14="http://schemas.microsoft.com/office/powerpoint/2010/main" val="595052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solidFill>
                  <a:schemeClr val="tx1"/>
                </a:solidFill>
              </a:rPr>
              <a:t>Learning Pathology </a:t>
            </a:r>
          </a:p>
        </p:txBody>
      </p:sp>
      <p:sp>
        <p:nvSpPr>
          <p:cNvPr id="30723" name="Content Placeholder 2"/>
          <p:cNvSpPr>
            <a:spLocks noGrp="1"/>
          </p:cNvSpPr>
          <p:nvPr>
            <p:ph sz="quarter" idx="13"/>
          </p:nvPr>
        </p:nvSpPr>
        <p:spPr/>
        <p:txBody>
          <a:bodyPr/>
          <a:lstStyle/>
          <a:p>
            <a:r>
              <a:rPr lang="en-US" smtClean="0"/>
              <a:t>Study of pathology </a:t>
            </a:r>
          </a:p>
          <a:p>
            <a:pPr>
              <a:buFontTx/>
              <a:buNone/>
            </a:pPr>
            <a:endParaRPr lang="en-US" smtClean="0"/>
          </a:p>
          <a:p>
            <a:pPr>
              <a:buFontTx/>
              <a:buNone/>
            </a:pPr>
            <a:r>
              <a:rPr lang="en-US" smtClean="0"/>
              <a:t>           General pathology </a:t>
            </a:r>
          </a:p>
          <a:p>
            <a:pPr>
              <a:buFontTx/>
              <a:buNone/>
            </a:pPr>
            <a:r>
              <a:rPr lang="en-US" smtClean="0"/>
              <a:t>           Systemic pathology.</a:t>
            </a:r>
          </a:p>
        </p:txBody>
      </p:sp>
    </p:spTree>
    <p:extLst>
      <p:ext uri="{BB962C8B-B14F-4D97-AF65-F5344CB8AC3E}">
        <p14:creationId xmlns:p14="http://schemas.microsoft.com/office/powerpoint/2010/main" val="207389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sz="quarter" idx="13"/>
          </p:nvPr>
        </p:nvSpPr>
        <p:spPr>
          <a:xfrm>
            <a:off x="1981200" y="1782763"/>
            <a:ext cx="8229600" cy="4525962"/>
          </a:xfrm>
        </p:spPr>
        <p:txBody>
          <a:bodyPr/>
          <a:lstStyle/>
          <a:p>
            <a:pPr eaLnBrk="1" hangingPunct="1"/>
            <a:r>
              <a:rPr lang="en-US" smtClean="0"/>
              <a:t>Every week there will be:</a:t>
            </a:r>
          </a:p>
          <a:p>
            <a:pPr eaLnBrk="1" hangingPunct="1"/>
            <a:r>
              <a:rPr lang="en-US" smtClean="0"/>
              <a:t> 6 hour lectures</a:t>
            </a:r>
          </a:p>
          <a:p>
            <a:pPr eaLnBrk="1" hangingPunct="1"/>
            <a:r>
              <a:rPr lang="en-US" smtClean="0"/>
              <a:t>2 hours practical session</a:t>
            </a:r>
          </a:p>
          <a:p>
            <a:pPr eaLnBrk="1" hangingPunct="1"/>
            <a:r>
              <a:rPr lang="en-US" smtClean="0"/>
              <a:t>1 hour tutorial</a:t>
            </a:r>
            <a:endParaRPr lang="es-ES" smtClean="0"/>
          </a:p>
        </p:txBody>
      </p:sp>
    </p:spTree>
    <p:extLst>
      <p:ext uri="{BB962C8B-B14F-4D97-AF65-F5344CB8AC3E}">
        <p14:creationId xmlns:p14="http://schemas.microsoft.com/office/powerpoint/2010/main" val="2434010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solidFill>
                  <a:schemeClr val="tx1"/>
                </a:solidFill>
              </a:rPr>
              <a:t>GENERAL PATHOLOGY</a:t>
            </a:r>
          </a:p>
        </p:txBody>
      </p:sp>
      <p:sp>
        <p:nvSpPr>
          <p:cNvPr id="31747" name="Content Placeholder 2"/>
          <p:cNvSpPr>
            <a:spLocks noGrp="1"/>
          </p:cNvSpPr>
          <p:nvPr>
            <p:ph sz="quarter" idx="13"/>
          </p:nvPr>
        </p:nvSpPr>
        <p:spPr>
          <a:xfrm>
            <a:off x="1981201" y="1600201"/>
            <a:ext cx="8543925" cy="4525963"/>
          </a:xfrm>
        </p:spPr>
        <p:txBody>
          <a:bodyPr/>
          <a:lstStyle/>
          <a:p>
            <a:pPr>
              <a:buFontTx/>
              <a:buNone/>
            </a:pPr>
            <a:r>
              <a:rPr lang="en-US" sz="3600">
                <a:latin typeface="Times New Roman" panose="02020603050405020304" pitchFamily="18" charset="0"/>
                <a:cs typeface="Times New Roman" panose="02020603050405020304" pitchFamily="18" charset="0"/>
              </a:rPr>
              <a:t>   It explores and explains the development of basic pathologic mechanisms.</a:t>
            </a:r>
          </a:p>
          <a:p>
            <a:pPr>
              <a:buFontTx/>
              <a:buNone/>
            </a:pPr>
            <a:r>
              <a:rPr lang="en-US" sz="3000">
                <a:latin typeface="Times New Roman" panose="02020603050405020304" pitchFamily="18" charset="0"/>
                <a:cs typeface="Times New Roman" panose="02020603050405020304" pitchFamily="18" charset="0"/>
              </a:rPr>
              <a:t> Cell injury ,Inflammation, Repair and regeneration , Haemodynamic disorders, Neoplasis,Environmental and Nutritional pathology.</a:t>
            </a:r>
          </a:p>
        </p:txBody>
      </p:sp>
    </p:spTree>
    <p:extLst>
      <p:ext uri="{BB962C8B-B14F-4D97-AF65-F5344CB8AC3E}">
        <p14:creationId xmlns:p14="http://schemas.microsoft.com/office/powerpoint/2010/main" val="70389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solidFill>
                  <a:schemeClr val="tx1"/>
                </a:solidFill>
              </a:rPr>
              <a:t>SYSTEMIC PATHOLOGY</a:t>
            </a:r>
            <a:endParaRPr lang="en-US" smtClean="0"/>
          </a:p>
        </p:txBody>
      </p:sp>
      <p:sp>
        <p:nvSpPr>
          <p:cNvPr id="32771"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The pathologic mechanisms discussed in the General Pathology are related to various organ systems</a:t>
            </a:r>
          </a:p>
          <a:p>
            <a:r>
              <a:rPr lang="en-US">
                <a:latin typeface="Times New Roman" panose="02020603050405020304" pitchFamily="18" charset="0"/>
                <a:cs typeface="Times New Roman" panose="02020603050405020304" pitchFamily="18" charset="0"/>
              </a:rPr>
              <a:t>Cardiovascular System,Respiratory system, haemopoeitic system, Endocrine system, Hepatobiliary System and Pancreas, Alimentary System, Urinary System, Genital System, Lymph nodes and lymphoid tissue, Central nervous system, Orthopaedic  system, Dermatopathology.</a:t>
            </a:r>
          </a:p>
        </p:txBody>
      </p:sp>
    </p:spTree>
    <p:extLst>
      <p:ext uri="{BB962C8B-B14F-4D97-AF65-F5344CB8AC3E}">
        <p14:creationId xmlns:p14="http://schemas.microsoft.com/office/powerpoint/2010/main" val="2021856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solidFill>
                  <a:schemeClr val="tx1"/>
                </a:solidFill>
              </a:rPr>
              <a:t>SYSTEMIC PATHOLOGY</a:t>
            </a:r>
          </a:p>
        </p:txBody>
      </p:sp>
      <p:sp>
        <p:nvSpPr>
          <p:cNvPr id="33795" name="Content Placeholder 2"/>
          <p:cNvSpPr>
            <a:spLocks noGrp="1"/>
          </p:cNvSpPr>
          <p:nvPr>
            <p:ph sz="quarter" idx="13"/>
          </p:nvPr>
        </p:nvSpPr>
        <p:spPr/>
        <p:txBody>
          <a:bodyPr/>
          <a:lstStyle/>
          <a:p>
            <a:r>
              <a:rPr lang="en-US" sz="3600">
                <a:latin typeface="Times New Roman" panose="02020603050405020304" pitchFamily="18" charset="0"/>
                <a:cs typeface="Times New Roman" panose="02020603050405020304" pitchFamily="18" charset="0"/>
              </a:rPr>
              <a:t> T</a:t>
            </a:r>
            <a:r>
              <a:rPr lang="en-US" smtClean="0">
                <a:latin typeface="Times New Roman" panose="02020603050405020304" pitchFamily="18" charset="0"/>
                <a:cs typeface="Times New Roman" panose="02020603050405020304" pitchFamily="18" charset="0"/>
              </a:rPr>
              <a:t>he study of diseases as they occur within    particular organ systems – it involves aetiology, pathogenesis, epidemiology, macro- and   microscopic appearance, specific diagnostic features, natural history and sequelae</a:t>
            </a:r>
          </a:p>
        </p:txBody>
      </p:sp>
    </p:spTree>
    <p:extLst>
      <p:ext uri="{BB962C8B-B14F-4D97-AF65-F5344CB8AC3E}">
        <p14:creationId xmlns:p14="http://schemas.microsoft.com/office/powerpoint/2010/main" val="3756142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Scientific study of disease </a:t>
            </a:r>
          </a:p>
        </p:txBody>
      </p:sp>
      <p:sp>
        <p:nvSpPr>
          <p:cNvPr id="34819" name="Content Placeholder 2"/>
          <p:cNvSpPr>
            <a:spLocks noGrp="1"/>
          </p:cNvSpPr>
          <p:nvPr>
            <p:ph sz="quarter" idx="13"/>
          </p:nvPr>
        </p:nvSpPr>
        <p:spPr/>
        <p:txBody>
          <a:bodyPr/>
          <a:lstStyle/>
          <a:p>
            <a:r>
              <a:rPr lang="en-US" smtClean="0"/>
              <a:t>Various aspects</a:t>
            </a:r>
          </a:p>
          <a:p>
            <a:endParaRPr lang="en-US" smtClean="0"/>
          </a:p>
        </p:txBody>
      </p:sp>
    </p:spTree>
    <p:extLst>
      <p:ext uri="{BB962C8B-B14F-4D97-AF65-F5344CB8AC3E}">
        <p14:creationId xmlns:p14="http://schemas.microsoft.com/office/powerpoint/2010/main" val="4090375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Pathology provides the basis for understanding:</a:t>
            </a:r>
            <a:br>
              <a:rPr lang="en-US" dirty="0" smtClean="0"/>
            </a:br>
            <a:endParaRPr lang="en-US" dirty="0"/>
          </a:p>
        </p:txBody>
      </p:sp>
      <p:sp>
        <p:nvSpPr>
          <p:cNvPr id="3" name="Content Placeholder 2"/>
          <p:cNvSpPr>
            <a:spLocks noGrp="1"/>
          </p:cNvSpPr>
          <p:nvPr>
            <p:ph sz="quarter" idx="13"/>
          </p:nvPr>
        </p:nvSpPr>
        <p:spPr/>
        <p:txBody>
          <a:bodyPr>
            <a:normAutofit fontScale="92500" lnSpcReduction="20000"/>
          </a:bodyPr>
          <a:lstStyle/>
          <a:p>
            <a:pPr>
              <a:defRPr/>
            </a:pPr>
            <a:r>
              <a:rPr lang="en-US" i="1" dirty="0" smtClean="0">
                <a:latin typeface="Times New Roman" pitchFamily="18" charset="0"/>
                <a:cs typeface="Times New Roman" pitchFamily="18" charset="0"/>
              </a:rPr>
              <a:t>Etiology</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of disease</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mechanisms of disease</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classification of diseases</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diagnosis of diseases</a:t>
            </a:r>
          </a:p>
          <a:p>
            <a:pPr>
              <a:defRPr/>
            </a:pPr>
            <a:r>
              <a:rPr lang="en-US" dirty="0" smtClean="0">
                <a:latin typeface="Times New Roman" pitchFamily="18" charset="0"/>
                <a:cs typeface="Times New Roman" pitchFamily="18" charset="0"/>
              </a:rPr>
              <a:t>The basis of </a:t>
            </a:r>
            <a:r>
              <a:rPr lang="en-US" i="1" dirty="0" smtClean="0">
                <a:latin typeface="Times New Roman" pitchFamily="18" charset="0"/>
                <a:cs typeface="Times New Roman" pitchFamily="18" charset="0"/>
              </a:rPr>
              <a:t>treatment</a:t>
            </a:r>
          </a:p>
          <a:p>
            <a:pPr>
              <a:defRPr/>
            </a:pPr>
            <a:r>
              <a:rPr lang="en-US" dirty="0" smtClean="0">
                <a:latin typeface="Times New Roman" pitchFamily="18" charset="0"/>
                <a:cs typeface="Times New Roman" pitchFamily="18" charset="0"/>
              </a:rPr>
              <a:t>Monitoring the </a:t>
            </a:r>
            <a:r>
              <a:rPr lang="en-US" i="1" dirty="0" smtClean="0">
                <a:latin typeface="Times New Roman" pitchFamily="18" charset="0"/>
                <a:cs typeface="Times New Roman" pitchFamily="18" charset="0"/>
              </a:rPr>
              <a:t>progress of disease</a:t>
            </a:r>
          </a:p>
          <a:p>
            <a:pPr>
              <a:defRPr/>
            </a:pPr>
            <a:r>
              <a:rPr lang="en-US" dirty="0" smtClean="0">
                <a:latin typeface="Times New Roman" pitchFamily="18" charset="0"/>
                <a:cs typeface="Times New Roman" pitchFamily="18" charset="0"/>
              </a:rPr>
              <a:t>Determining </a:t>
            </a:r>
            <a:r>
              <a:rPr lang="en-US" i="1" dirty="0" smtClean="0">
                <a:latin typeface="Times New Roman" pitchFamily="18" charset="0"/>
                <a:cs typeface="Times New Roman" pitchFamily="18" charset="0"/>
              </a:rPr>
              <a:t>prognosis</a:t>
            </a:r>
          </a:p>
          <a:p>
            <a:pPr>
              <a:defRPr/>
            </a:pPr>
            <a:r>
              <a:rPr lang="en-US" dirty="0" smtClean="0">
                <a:latin typeface="Times New Roman" pitchFamily="18" charset="0"/>
                <a:cs typeface="Times New Roman" pitchFamily="18" charset="0"/>
              </a:rPr>
              <a:t>Understanding </a:t>
            </a:r>
            <a:r>
              <a:rPr lang="en-US" i="1" dirty="0" smtClean="0">
                <a:latin typeface="Times New Roman" pitchFamily="18" charset="0"/>
                <a:cs typeface="Times New Roman" pitchFamily="18" charset="0"/>
              </a:rPr>
              <a:t>complications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69581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Techniques of Pathology</a:t>
            </a:r>
          </a:p>
        </p:txBody>
      </p:sp>
      <p:sp>
        <p:nvSpPr>
          <p:cNvPr id="3" name="Content Placeholder 2"/>
          <p:cNvSpPr>
            <a:spLocks noGrp="1"/>
          </p:cNvSpPr>
          <p:nvPr>
            <p:ph sz="quarter" idx="13"/>
          </p:nvPr>
        </p:nvSpPr>
        <p:spPr/>
        <p:txBody>
          <a:bodyPr>
            <a:normAutofit/>
          </a:bodyPr>
          <a:lstStyle/>
          <a:p>
            <a:pPr>
              <a:defRPr/>
            </a:pPr>
            <a:r>
              <a:rPr lang="en-US" b="1" dirty="0" smtClean="0">
                <a:latin typeface="Times New Roman" pitchFamily="18" charset="0"/>
                <a:cs typeface="Times New Roman" pitchFamily="18" charset="0"/>
              </a:rPr>
              <a:t>Gross pathology </a:t>
            </a:r>
            <a:r>
              <a:rPr lang="en-US" dirty="0" smtClean="0">
                <a:latin typeface="Times New Roman" pitchFamily="18" charset="0"/>
                <a:cs typeface="Times New Roman" pitchFamily="18" charset="0"/>
              </a:rPr>
              <a:t>– macroscopic investigation and observation of disease</a:t>
            </a:r>
          </a:p>
          <a:p>
            <a:pPr>
              <a:defRPr/>
            </a:pPr>
            <a:r>
              <a:rPr lang="en-US" b="1" dirty="0" smtClean="0">
                <a:latin typeface="Times New Roman" pitchFamily="18" charset="0"/>
                <a:cs typeface="Times New Roman" pitchFamily="18" charset="0"/>
              </a:rPr>
              <a:t>Light microscopy </a:t>
            </a:r>
            <a:r>
              <a:rPr lang="en-US" dirty="0" smtClean="0">
                <a:latin typeface="Times New Roman" pitchFamily="18" charset="0"/>
                <a:cs typeface="Times New Roman" pitchFamily="18" charset="0"/>
              </a:rPr>
              <a:t>– thin section of wax or plastic permeated tissues, snap-frozen tissues</a:t>
            </a:r>
          </a:p>
          <a:p>
            <a:pPr>
              <a:defRPr/>
            </a:pPr>
            <a:r>
              <a:rPr lang="en-US" b="1" dirty="0" err="1" smtClean="0">
                <a:latin typeface="Times New Roman" pitchFamily="18" charset="0"/>
                <a:cs typeface="Times New Roman" pitchFamily="18" charset="0"/>
              </a:rPr>
              <a:t>Histochemistry</a:t>
            </a:r>
            <a:r>
              <a:rPr lang="en-US" dirty="0" smtClean="0">
                <a:latin typeface="Times New Roman" pitchFamily="18" charset="0"/>
                <a:cs typeface="Times New Roman" pitchFamily="18" charset="0"/>
              </a:rPr>
              <a:t> – microscopy of treated tissue sections (to distinguish cell components)</a:t>
            </a:r>
          </a:p>
          <a:p>
            <a:pPr>
              <a:defRPr/>
            </a:pPr>
            <a:r>
              <a:rPr lang="en-US" b="1" dirty="0" err="1" smtClean="0">
                <a:latin typeface="Times New Roman" pitchFamily="18" charset="0"/>
                <a:cs typeface="Times New Roman" pitchFamily="18" charset="0"/>
              </a:rPr>
              <a:t>Immunohistochemistry</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immunofluorescence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tagged antibodies  (monoclonal better)</a:t>
            </a:r>
          </a:p>
        </p:txBody>
      </p:sp>
    </p:spTree>
    <p:extLst>
      <p:ext uri="{BB962C8B-B14F-4D97-AF65-F5344CB8AC3E}">
        <p14:creationId xmlns:p14="http://schemas.microsoft.com/office/powerpoint/2010/main" val="449252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0" y="274639"/>
            <a:ext cx="8686800" cy="725487"/>
          </a:xfrm>
        </p:spPr>
        <p:txBody>
          <a:bodyPr/>
          <a:lstStyle/>
          <a:p>
            <a:r>
              <a:rPr lang="en-US" smtClean="0"/>
              <a:t>Techniques of Pathology    </a:t>
            </a:r>
          </a:p>
        </p:txBody>
      </p:sp>
      <p:sp>
        <p:nvSpPr>
          <p:cNvPr id="37891" name="Content Placeholder 2"/>
          <p:cNvSpPr>
            <a:spLocks noGrp="1"/>
          </p:cNvSpPr>
          <p:nvPr>
            <p:ph sz="quarter" idx="13"/>
          </p:nvPr>
        </p:nvSpPr>
        <p:spPr>
          <a:xfrm>
            <a:off x="1981200" y="1000125"/>
            <a:ext cx="8686800" cy="5126038"/>
          </a:xfrm>
        </p:spPr>
        <p:txBody>
          <a:bodyPr/>
          <a:lstStyle/>
          <a:p>
            <a:r>
              <a:rPr lang="en-US" b="1" smtClean="0">
                <a:latin typeface="Times New Roman" panose="02020603050405020304" pitchFamily="18" charset="0"/>
                <a:cs typeface="Times New Roman" panose="02020603050405020304" pitchFamily="18" charset="0"/>
              </a:rPr>
              <a:t>Micriscopy- </a:t>
            </a:r>
            <a:r>
              <a:rPr lang="en-US" smtClean="0">
                <a:latin typeface="Times New Roman" panose="02020603050405020304" pitchFamily="18" charset="0"/>
                <a:cs typeface="Times New Roman" panose="02020603050405020304" pitchFamily="18" charset="0"/>
              </a:rPr>
              <a:t>light, Electron microscopy.</a:t>
            </a:r>
          </a:p>
          <a:p>
            <a:r>
              <a:rPr lang="en-US" b="1" smtClean="0">
                <a:latin typeface="Times New Roman" panose="02020603050405020304" pitchFamily="18" charset="0"/>
                <a:cs typeface="Times New Roman" panose="02020603050405020304" pitchFamily="18" charset="0"/>
              </a:rPr>
              <a:t>Biochemical techniques </a:t>
            </a:r>
            <a:r>
              <a:rPr lang="en-US" smtClean="0">
                <a:latin typeface="Times New Roman" panose="02020603050405020304" pitchFamily="18" charset="0"/>
                <a:cs typeface="Times New Roman" panose="02020603050405020304" pitchFamily="18" charset="0"/>
              </a:rPr>
              <a:t>– e.g. fluid and electrolyte balance, serum enzymes</a:t>
            </a:r>
          </a:p>
          <a:p>
            <a:r>
              <a:rPr lang="en-US" b="1" smtClean="0">
                <a:latin typeface="Times New Roman" panose="02020603050405020304" pitchFamily="18" charset="0"/>
                <a:cs typeface="Times New Roman" panose="02020603050405020304" pitchFamily="18" charset="0"/>
              </a:rPr>
              <a:t>Cell cultures </a:t>
            </a:r>
            <a:r>
              <a:rPr lang="en-US" smtClean="0">
                <a:latin typeface="Times New Roman" panose="02020603050405020304" pitchFamily="18" charset="0"/>
                <a:cs typeface="Times New Roman" panose="02020603050405020304" pitchFamily="18" charset="0"/>
              </a:rPr>
              <a:t>– also allowing cytogenetic analysis</a:t>
            </a:r>
          </a:p>
          <a:p>
            <a:r>
              <a:rPr lang="en-US" b="1" smtClean="0">
                <a:latin typeface="Times New Roman" panose="02020603050405020304" pitchFamily="18" charset="0"/>
                <a:cs typeface="Times New Roman" panose="02020603050405020304" pitchFamily="18" charset="0"/>
              </a:rPr>
              <a:t>Medical microbiology </a:t>
            </a:r>
            <a:r>
              <a:rPr lang="en-US" smtClean="0">
                <a:latin typeface="Times New Roman" panose="02020603050405020304" pitchFamily="18" charset="0"/>
                <a:cs typeface="Times New Roman" panose="02020603050405020304" pitchFamily="18" charset="0"/>
              </a:rPr>
              <a:t>– direct microscopy, culturing and identification</a:t>
            </a:r>
          </a:p>
          <a:p>
            <a:r>
              <a:rPr lang="en-US" b="1" smtClean="0">
                <a:latin typeface="Times New Roman" panose="02020603050405020304" pitchFamily="18" charset="0"/>
                <a:cs typeface="Times New Roman" panose="02020603050405020304" pitchFamily="18" charset="0"/>
              </a:rPr>
              <a:t>Molecular pathology </a:t>
            </a:r>
            <a:r>
              <a:rPr lang="en-US" smtClean="0">
                <a:latin typeface="Times New Roman" panose="02020603050405020304" pitchFamily="18" charset="0"/>
                <a:cs typeface="Times New Roman" panose="02020603050405020304" pitchFamily="18" charset="0"/>
              </a:rPr>
              <a:t>– in situ hybridisation (specific genes/mRNA), polymerase chain reaction</a:t>
            </a:r>
          </a:p>
          <a:p>
            <a:endParaRPr lang="en-US" smtClean="0"/>
          </a:p>
        </p:txBody>
      </p:sp>
    </p:spTree>
    <p:extLst>
      <p:ext uri="{BB962C8B-B14F-4D97-AF65-F5344CB8AC3E}">
        <p14:creationId xmlns:p14="http://schemas.microsoft.com/office/powerpoint/2010/main" val="4181602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solidFill>
                  <a:schemeClr val="tx1"/>
                </a:solidFill>
              </a:rPr>
              <a:t>Diagnostic Pathology</a:t>
            </a:r>
            <a:r>
              <a:rPr lang="en-US" dirty="0" smtClean="0"/>
              <a:t/>
            </a:r>
            <a:br>
              <a:rPr lang="en-US" dirty="0" smtClean="0"/>
            </a:br>
            <a:endParaRPr lang="en-US" dirty="0"/>
          </a:p>
        </p:txBody>
      </p:sp>
      <p:sp>
        <p:nvSpPr>
          <p:cNvPr id="38915" name="Content Placeholder 2"/>
          <p:cNvSpPr>
            <a:spLocks noGrp="1"/>
          </p:cNvSpPr>
          <p:nvPr>
            <p:ph sz="quarter" idx="13"/>
          </p:nvPr>
        </p:nvSpPr>
        <p:spPr/>
        <p:txBody>
          <a:bodyPr/>
          <a:lstStyle/>
          <a:p>
            <a:r>
              <a:rPr lang="en-US" smtClean="0"/>
              <a:t>The “gross, microscopic and biochemical structure” of “lesional” cells and tissues provide information about:</a:t>
            </a:r>
          </a:p>
          <a:p>
            <a:r>
              <a:rPr lang="en-US" smtClean="0"/>
              <a:t>–The nature of the underlying process (</a:t>
            </a:r>
            <a:r>
              <a:rPr lang="en-US" b="1" i="1" smtClean="0"/>
              <a:t>diagnosis)</a:t>
            </a:r>
          </a:p>
          <a:p>
            <a:r>
              <a:rPr lang="en-US" smtClean="0"/>
              <a:t>–The degree of deviation from normal (</a:t>
            </a:r>
            <a:r>
              <a:rPr lang="en-US" b="1" i="1" smtClean="0"/>
              <a:t>grade) </a:t>
            </a:r>
          </a:p>
          <a:p>
            <a:r>
              <a:rPr lang="en-US" smtClean="0"/>
              <a:t>–The extent of the disease (</a:t>
            </a:r>
            <a:r>
              <a:rPr lang="en-US" b="1" i="1" smtClean="0"/>
              <a:t>stage) </a:t>
            </a:r>
          </a:p>
          <a:p>
            <a:endParaRPr lang="en-US" smtClean="0"/>
          </a:p>
        </p:txBody>
      </p:sp>
    </p:spTree>
    <p:extLst>
      <p:ext uri="{BB962C8B-B14F-4D97-AF65-F5344CB8AC3E}">
        <p14:creationId xmlns:p14="http://schemas.microsoft.com/office/powerpoint/2010/main" val="2639705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Diagnosis</a:t>
            </a:r>
          </a:p>
        </p:txBody>
      </p:sp>
      <p:sp>
        <p:nvSpPr>
          <p:cNvPr id="39939"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Assimilating the information from patient’s history, physical examination, and laboratory findings to identify the condition causing the disease.</a:t>
            </a:r>
          </a:p>
          <a:p>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Also refers to the name given to the disease</a:t>
            </a:r>
          </a:p>
          <a:p>
            <a:pPr lvl="1"/>
            <a:r>
              <a:rPr lang="en-US" smtClean="0">
                <a:latin typeface="Times New Roman" panose="02020603050405020304" pitchFamily="18" charset="0"/>
                <a:cs typeface="Times New Roman" panose="02020603050405020304" pitchFamily="18" charset="0"/>
              </a:rPr>
              <a:t>i.e. Diabetes, multiple sclerosis</a:t>
            </a:r>
          </a:p>
        </p:txBody>
      </p:sp>
    </p:spTree>
    <p:extLst>
      <p:ext uri="{BB962C8B-B14F-4D97-AF65-F5344CB8AC3E}">
        <p14:creationId xmlns:p14="http://schemas.microsoft.com/office/powerpoint/2010/main" val="30760024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63562"/>
          </a:xfrm>
        </p:spPr>
        <p:txBody>
          <a:bodyPr>
            <a:normAutofit fontScale="90000"/>
          </a:bodyPr>
          <a:lstStyle/>
          <a:p>
            <a:pPr>
              <a:defRPr/>
            </a:pPr>
            <a:r>
              <a:rPr lang="en-US" altLang="zh-CN" b="1" dirty="0" smtClean="0">
                <a:solidFill>
                  <a:schemeClr val="tx1"/>
                </a:solidFill>
                <a:latin typeface="Times New Roman" panose="02020603050405020304" pitchFamily="18" charset="0"/>
              </a:rPr>
              <a:t>Techniques of Pathology</a:t>
            </a:r>
            <a:endParaRPr lang="en-US" b="1" dirty="0">
              <a:solidFill>
                <a:schemeClr val="tx1"/>
              </a:solidFill>
            </a:endParaRPr>
          </a:p>
        </p:txBody>
      </p:sp>
      <p:sp>
        <p:nvSpPr>
          <p:cNvPr id="3" name="Content Placeholder 2"/>
          <p:cNvSpPr>
            <a:spLocks noGrp="1"/>
          </p:cNvSpPr>
          <p:nvPr>
            <p:ph sz="quarter" idx="13"/>
          </p:nvPr>
        </p:nvSpPr>
        <p:spPr>
          <a:xfrm>
            <a:off x="1524000" y="914400"/>
            <a:ext cx="9144000" cy="5943600"/>
          </a:xfrm>
        </p:spPr>
        <p:txBody>
          <a:bodyPr>
            <a:normAutofit/>
          </a:bodyPr>
          <a:lstStyle/>
          <a:p>
            <a:pPr marL="651510" indent="-514350">
              <a:lnSpc>
                <a:spcPct val="120000"/>
              </a:lnSpc>
              <a:buNone/>
              <a:defRPr/>
            </a:pPr>
            <a:r>
              <a:rPr lang="en-US" altLang="zh-CN" b="1" dirty="0" smtClean="0">
                <a:latin typeface="Times New Roman" pitchFamily="18" charset="0"/>
                <a:cs typeface="Times New Roman" pitchFamily="18" charset="0"/>
              </a:rPr>
              <a:t>1. Human Pathology –</a:t>
            </a:r>
          </a:p>
          <a:p>
            <a:pPr marL="651510" indent="-514350">
              <a:lnSpc>
                <a:spcPct val="120000"/>
              </a:lnSpc>
              <a:buNone/>
              <a:defRPr/>
            </a:pPr>
            <a:r>
              <a:rPr lang="en-US" altLang="zh-CN" b="1"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During life </a:t>
            </a:r>
          </a:p>
          <a:p>
            <a:pPr marL="651510" indent="-514350">
              <a:lnSpc>
                <a:spcPct val="120000"/>
              </a:lnSpc>
              <a:buNone/>
              <a:defRPr/>
            </a:pPr>
            <a:r>
              <a:rPr lang="en-US" altLang="zh-CN" dirty="0" smtClean="0">
                <a:latin typeface="Times New Roman" pitchFamily="18" charset="0"/>
                <a:cs typeface="Times New Roman" pitchFamily="18" charset="0"/>
              </a:rPr>
              <a:t>    </a:t>
            </a:r>
            <a:r>
              <a:rPr lang="en-US" altLang="zh-CN" i="1" dirty="0" smtClean="0">
                <a:latin typeface="Times New Roman" pitchFamily="18" charset="0"/>
                <a:cs typeface="Times New Roman" pitchFamily="18" charset="0"/>
              </a:rPr>
              <a:t>-  Biopsy</a:t>
            </a:r>
            <a:r>
              <a:rPr lang="en-US" altLang="zh-CN" dirty="0" smtClean="0">
                <a:latin typeface="Times New Roman" pitchFamily="18" charset="0"/>
                <a:cs typeface="Times New Roman" pitchFamily="18" charset="0"/>
              </a:rPr>
              <a:t>: surgical or diagnostic pathology</a:t>
            </a:r>
          </a:p>
          <a:p>
            <a:pPr lvl="1">
              <a:buFontTx/>
              <a:buNone/>
              <a:defRPr/>
            </a:pPr>
            <a:r>
              <a:rPr lang="en-GB" sz="3200" dirty="0">
                <a:latin typeface="Times New Roman" pitchFamily="18" charset="0"/>
                <a:cs typeface="Times New Roman" pitchFamily="18" charset="0"/>
              </a:rPr>
              <a:t>- </a:t>
            </a:r>
            <a:r>
              <a:rPr lang="en-GB" sz="3200" i="1" dirty="0" err="1">
                <a:latin typeface="Times New Roman" pitchFamily="18" charset="0"/>
                <a:cs typeface="Times New Roman" pitchFamily="18" charset="0"/>
              </a:rPr>
              <a:t>Cytopathology</a:t>
            </a:r>
            <a:r>
              <a:rPr lang="en-GB" sz="3200" i="1" dirty="0">
                <a:latin typeface="Times New Roman" pitchFamily="18" charset="0"/>
                <a:cs typeface="Times New Roman" pitchFamily="18" charset="0"/>
              </a:rPr>
              <a:t> </a:t>
            </a:r>
            <a:r>
              <a:rPr lang="en-US" altLang="zh-CN" sz="3200" dirty="0">
                <a:latin typeface="Times New Roman" pitchFamily="18" charset="0"/>
                <a:cs typeface="Times New Roman" pitchFamily="18" charset="0"/>
              </a:rPr>
              <a:t>: smear, fine needle aspiration</a:t>
            </a:r>
            <a:endParaRPr lang="en-GB" sz="3200" dirty="0">
              <a:latin typeface="Times New Roman" pitchFamily="18" charset="0"/>
              <a:cs typeface="Times New Roman" pitchFamily="18" charset="0"/>
            </a:endParaRPr>
          </a:p>
          <a:p>
            <a:pPr lvl="1">
              <a:buFontTx/>
              <a:buNone/>
              <a:defRPr/>
            </a:pPr>
            <a:r>
              <a:rPr lang="en-GB" sz="3200" dirty="0">
                <a:latin typeface="Times New Roman" pitchFamily="18" charset="0"/>
                <a:cs typeface="Times New Roman" pitchFamily="18" charset="0"/>
              </a:rPr>
              <a:t>- </a:t>
            </a:r>
            <a:r>
              <a:rPr lang="en-GB" sz="3200" i="1" dirty="0">
                <a:latin typeface="Times New Roman" pitchFamily="18" charset="0"/>
                <a:cs typeface="Times New Roman" pitchFamily="18" charset="0"/>
              </a:rPr>
              <a:t>Molecular techniques</a:t>
            </a:r>
          </a:p>
          <a:p>
            <a:pPr>
              <a:lnSpc>
                <a:spcPct val="120000"/>
              </a:lnSpc>
              <a:buFontTx/>
              <a:buNone/>
              <a:defRPr/>
            </a:pPr>
            <a:r>
              <a:rPr lang="en-US" altLang="zh-CN" dirty="0" smtClean="0">
                <a:latin typeface="Times New Roman" pitchFamily="18" charset="0"/>
                <a:cs typeface="Times New Roman" pitchFamily="18" charset="0"/>
              </a:rPr>
              <a:t>   ii) After death -Autopsy</a:t>
            </a:r>
          </a:p>
          <a:p>
            <a:pPr>
              <a:lnSpc>
                <a:spcPct val="120000"/>
              </a:lnSpc>
              <a:buFontTx/>
              <a:buNone/>
              <a:defRPr/>
            </a:pPr>
            <a:r>
              <a:rPr lang="en-US" altLang="zh-CN" b="1" dirty="0" smtClean="0">
                <a:latin typeface="Times New Roman" pitchFamily="18" charset="0"/>
                <a:cs typeface="Times New Roman" pitchFamily="18" charset="0"/>
              </a:rPr>
              <a:t>2. Experimental Pathology   </a:t>
            </a:r>
          </a:p>
          <a:p>
            <a:pPr>
              <a:lnSpc>
                <a:spcPct val="120000"/>
              </a:lnSpc>
              <a:buFontTx/>
              <a:buNone/>
              <a:defRPr/>
            </a:pPr>
            <a:r>
              <a:rPr lang="en-US" altLang="zh-CN" dirty="0" smtClean="0">
                <a:latin typeface="Times New Roman" pitchFamily="18" charset="0"/>
                <a:cs typeface="Times New Roman" pitchFamily="18" charset="0"/>
              </a:rPr>
              <a:t>   (1) Animal experiment: animal model</a:t>
            </a:r>
          </a:p>
          <a:p>
            <a:pPr>
              <a:lnSpc>
                <a:spcPct val="120000"/>
              </a:lnSpc>
              <a:buFontTx/>
              <a:buNone/>
              <a:defRPr/>
            </a:pPr>
            <a:r>
              <a:rPr lang="en-US" altLang="zh-CN" dirty="0" smtClean="0">
                <a:latin typeface="Times New Roman" pitchFamily="18" charset="0"/>
                <a:cs typeface="Times New Roman" pitchFamily="18" charset="0"/>
              </a:rPr>
              <a:t>   (2) Tissue and cell culture</a:t>
            </a:r>
            <a:endParaRPr lang="zh-CN" altLang="en-US" dirty="0" smtClean="0">
              <a:latin typeface="Times New Roman" pitchFamily="18" charset="0"/>
              <a:cs typeface="Times New Roman" pitchFamily="18" charset="0"/>
            </a:endParaRPr>
          </a:p>
          <a:p>
            <a:pPr>
              <a:defRPr/>
            </a:pPr>
            <a:endParaRPr lang="en-US" dirty="0"/>
          </a:p>
        </p:txBody>
      </p:sp>
    </p:spTree>
    <p:extLst>
      <p:ext uri="{BB962C8B-B14F-4D97-AF65-F5344CB8AC3E}">
        <p14:creationId xmlns:p14="http://schemas.microsoft.com/office/powerpoint/2010/main" val="199621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Learning Resources</a:t>
            </a:r>
          </a:p>
        </p:txBody>
      </p:sp>
      <p:sp>
        <p:nvSpPr>
          <p:cNvPr id="5123" name="Content Placeholder 2"/>
          <p:cNvSpPr>
            <a:spLocks noGrp="1"/>
          </p:cNvSpPr>
          <p:nvPr>
            <p:ph sz="quarter" idx="13"/>
          </p:nvPr>
        </p:nvSpPr>
        <p:spPr>
          <a:xfrm>
            <a:off x="1738313" y="1600200"/>
            <a:ext cx="8786812" cy="5257800"/>
          </a:xfrm>
        </p:spPr>
        <p:txBody>
          <a:bodyPr/>
          <a:lstStyle/>
          <a:p>
            <a:pPr>
              <a:buFontTx/>
              <a:buNone/>
            </a:pPr>
            <a:r>
              <a:rPr lang="en-US" smtClean="0"/>
              <a:t>   a) Textbooks: Pathology </a:t>
            </a:r>
          </a:p>
          <a:p>
            <a:pPr>
              <a:buFontTx/>
              <a:buNone/>
            </a:pPr>
            <a:r>
              <a:rPr lang="en-US" smtClean="0"/>
              <a:t>   - HarshMohans Text book of Pathology .</a:t>
            </a:r>
          </a:p>
          <a:p>
            <a:pPr>
              <a:buFontTx/>
              <a:buNone/>
            </a:pPr>
            <a:r>
              <a:rPr lang="en-US" smtClean="0"/>
              <a:t>   - Robbins  Basic Pathology.</a:t>
            </a:r>
          </a:p>
          <a:p>
            <a:pPr>
              <a:buFontTx/>
              <a:buNone/>
            </a:pPr>
            <a:r>
              <a:rPr lang="en-US" smtClean="0"/>
              <a:t>   - Robbins Pathologic basis of disease.</a:t>
            </a:r>
          </a:p>
          <a:p>
            <a:pPr>
              <a:buFontTx/>
              <a:buNone/>
            </a:pPr>
            <a:r>
              <a:rPr lang="en-US" smtClean="0"/>
              <a:t>   b) Laboratory- histopathological  slides          </a:t>
            </a:r>
          </a:p>
          <a:p>
            <a:pPr>
              <a:buFontTx/>
              <a:buNone/>
            </a:pPr>
            <a:r>
              <a:rPr lang="en-US" smtClean="0"/>
              <a:t>        Museum - gross examination of organs</a:t>
            </a:r>
          </a:p>
          <a:p>
            <a:pPr>
              <a:buFontTx/>
              <a:buNone/>
            </a:pPr>
            <a:r>
              <a:rPr lang="en-US" smtClean="0"/>
              <a:t>        You can access the college website for  </a:t>
            </a:r>
          </a:p>
          <a:p>
            <a:pPr>
              <a:buFontTx/>
              <a:buNone/>
            </a:pPr>
            <a:r>
              <a:rPr lang="en-US" smtClean="0"/>
              <a:t>                   extra reference and materials</a:t>
            </a:r>
          </a:p>
        </p:txBody>
      </p:sp>
    </p:spTree>
    <p:extLst>
      <p:ext uri="{BB962C8B-B14F-4D97-AF65-F5344CB8AC3E}">
        <p14:creationId xmlns:p14="http://schemas.microsoft.com/office/powerpoint/2010/main" val="3825823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gn="l" eaLnBrk="1" hangingPunct="1">
              <a:defRPr/>
            </a:pPr>
            <a:r>
              <a:rPr lang="en-US" altLang="zh-CN" sz="4000" dirty="0">
                <a:latin typeface="Times New Roman" panose="02020603050405020304" pitchFamily="18" charset="0"/>
              </a:rPr>
              <a:t>Observation and New   </a:t>
            </a:r>
            <a:br>
              <a:rPr lang="en-US" altLang="zh-CN" sz="4000" dirty="0">
                <a:latin typeface="Times New Roman" panose="02020603050405020304" pitchFamily="18" charset="0"/>
              </a:rPr>
            </a:br>
            <a:r>
              <a:rPr lang="en-US" altLang="zh-CN" sz="4000" dirty="0">
                <a:latin typeface="Times New Roman" panose="02020603050405020304" pitchFamily="18" charset="0"/>
              </a:rPr>
              <a:t>        Technique of Morphology</a:t>
            </a:r>
            <a:endParaRPr lang="zh-CN" altLang="en-US" sz="4000" dirty="0">
              <a:latin typeface="Times New Roman" panose="02020603050405020304" pitchFamily="18" charset="0"/>
            </a:endParaRPr>
          </a:p>
        </p:txBody>
      </p:sp>
      <p:sp>
        <p:nvSpPr>
          <p:cNvPr id="41987" name="Rectangle 3"/>
          <p:cNvSpPr>
            <a:spLocks noGrp="1" noChangeArrowheads="1"/>
          </p:cNvSpPr>
          <p:nvPr>
            <p:ph sz="quarter" idx="13"/>
          </p:nvPr>
        </p:nvSpPr>
        <p:spPr>
          <a:xfrm>
            <a:off x="2133600" y="1981200"/>
            <a:ext cx="5715000" cy="4114800"/>
          </a:xfrm>
        </p:spPr>
        <p:txBody>
          <a:bodyPr/>
          <a:lstStyle/>
          <a:p>
            <a:pPr eaLnBrk="1" hangingPunct="1">
              <a:lnSpc>
                <a:spcPct val="90000"/>
              </a:lnSpc>
              <a:buFont typeface="Wingdings" panose="05000000000000000000" pitchFamily="2" charset="2"/>
              <a:buNone/>
            </a:pPr>
            <a:r>
              <a:rPr lang="en-US" altLang="zh-CN" sz="3600">
                <a:latin typeface="Times New Roman" panose="02020603050405020304" pitchFamily="18" charset="0"/>
                <a:ea typeface="SimSun" panose="02010600030101010101" pitchFamily="2" charset="-122"/>
                <a:cs typeface="Times New Roman" panose="02020603050405020304" pitchFamily="18" charset="0"/>
              </a:rPr>
              <a:t>Gross appearance:</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size, shape</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weight</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color </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consistency</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surface</a:t>
            </a:r>
          </a:p>
          <a:p>
            <a:pPr eaLnBrk="1" hangingPunct="1">
              <a:lnSpc>
                <a:spcPct val="9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edge, section</a:t>
            </a:r>
          </a:p>
        </p:txBody>
      </p:sp>
    </p:spTree>
    <p:extLst>
      <p:ext uri="{BB962C8B-B14F-4D97-AF65-F5344CB8AC3E}">
        <p14:creationId xmlns:p14="http://schemas.microsoft.com/office/powerpoint/2010/main" val="2847533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0" y="304800"/>
            <a:ext cx="9144000" cy="1371600"/>
          </a:xfrm>
        </p:spPr>
        <p:txBody>
          <a:bodyPr>
            <a:normAutofit fontScale="90000"/>
          </a:bodyPr>
          <a:lstStyle/>
          <a:p>
            <a:pPr algn="l"/>
            <a:r>
              <a:rPr lang="en-US" altLang="zh-CN"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Histologic and cytologic observation: </a:t>
            </a:r>
            <a:r>
              <a:rPr lang="en-US" altLang="zh-CN" b="1"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r>
            <a:br>
              <a:rPr lang="en-US" altLang="zh-CN" b="1"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br>
            <a:endParaRPr lang="zh-CN" altLang="en-US" b="1"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43011" name="Rectangle 3"/>
          <p:cNvSpPr>
            <a:spLocks noGrp="1" noChangeArrowheads="1"/>
          </p:cNvSpPr>
          <p:nvPr>
            <p:ph sz="quarter" idx="13"/>
          </p:nvPr>
        </p:nvSpPr>
        <p:spPr>
          <a:xfrm>
            <a:off x="2362200" y="1600200"/>
            <a:ext cx="7772400" cy="1219200"/>
          </a:xfrm>
        </p:spPr>
        <p:txBody>
          <a:bodyPr/>
          <a:lstStyle/>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most common and basic formalin fixed </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HE (hematoxylin and eosin) stained</a:t>
            </a:r>
            <a:endParaRPr lang="zh-CN" altLang="en-US" smtClean="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04019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33600" y="304800"/>
            <a:ext cx="7772400" cy="1143000"/>
          </a:xfrm>
        </p:spPr>
        <p:txBody>
          <a:bodyPr/>
          <a:lstStyle/>
          <a:p>
            <a:pPr algn="l" eaLnBrk="1" hangingPunct="1"/>
            <a:r>
              <a:rPr lang="en-US" altLang="zh-CN" b="1" smtClean="0">
                <a:solidFill>
                  <a:schemeClr val="tx1"/>
                </a:solidFill>
                <a:latin typeface="Times New Roman" panose="02020603050405020304" pitchFamily="18" charset="0"/>
                <a:ea typeface="SimSun" panose="02010600030101010101" pitchFamily="2" charset="-122"/>
              </a:rPr>
              <a:t>Immunohistochemistry</a:t>
            </a:r>
            <a:endParaRPr lang="zh-CN" altLang="en-US" b="1" smtClean="0">
              <a:solidFill>
                <a:schemeClr val="tx1"/>
              </a:solidFill>
              <a:latin typeface="Times New Roman" panose="02020603050405020304" pitchFamily="18" charset="0"/>
              <a:ea typeface="SimSun" panose="02010600030101010101" pitchFamily="2" charset="-122"/>
            </a:endParaRPr>
          </a:p>
        </p:txBody>
      </p:sp>
      <p:sp>
        <p:nvSpPr>
          <p:cNvPr id="44035" name="Rectangle 3"/>
          <p:cNvSpPr>
            <a:spLocks noGrp="1" noChangeArrowheads="1"/>
          </p:cNvSpPr>
          <p:nvPr>
            <p:ph sz="quarter" idx="13"/>
          </p:nvPr>
        </p:nvSpPr>
        <p:spPr>
          <a:xfrm>
            <a:off x="2524125" y="1571625"/>
            <a:ext cx="7772400" cy="4114800"/>
          </a:xfrm>
        </p:spPr>
        <p:txBody>
          <a:bodyPr/>
          <a:lstStyle/>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1. Ag-Ab specific reaction</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2. Applications</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(a) Location</a:t>
            </a:r>
            <a:r>
              <a:rPr lang="zh-CN" altLang="en-US" smtClean="0">
                <a:latin typeface="Times New Roman" panose="02020603050405020304" pitchFamily="18" charset="0"/>
                <a:ea typeface="SimSun" panose="02010600030101010101" pitchFamily="2" charset="-122"/>
                <a:cs typeface="Times New Roman" panose="02020603050405020304" pitchFamily="18" charset="0"/>
              </a:rPr>
              <a:t> </a:t>
            </a:r>
            <a:r>
              <a:rPr lang="en-US" altLang="zh-CN" smtClean="0">
                <a:latin typeface="Times New Roman" panose="02020603050405020304" pitchFamily="18" charset="0"/>
                <a:ea typeface="SimSun" panose="02010600030101010101" pitchFamily="2" charset="-122"/>
                <a:cs typeface="Times New Roman" panose="02020603050405020304" pitchFamily="18" charset="0"/>
              </a:rPr>
              <a:t>analysis</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cytokeratin→cell membrane</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(b) Clinical diagnosis and distinguishing </a:t>
            </a:r>
          </a:p>
          <a:p>
            <a:pPr eaLnBrk="1" hangingPunct="1">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diagnosis of tumor histogenesis</a:t>
            </a:r>
            <a:endParaRPr lang="zh-CN" altLang="en-US" smtClean="0">
              <a:latin typeface="Times New Roman" panose="02020603050405020304" pitchFamily="18" charset="0"/>
              <a:ea typeface="SimSun" panose="02010600030101010101" pitchFamily="2" charset="-122"/>
              <a:cs typeface="Times New Roman" panose="02020603050405020304" pitchFamily="18" charset="0"/>
            </a:endParaRPr>
          </a:p>
          <a:p>
            <a:pPr eaLnBrk="1" hangingPunct="1">
              <a:buFont typeface="Wingdings" panose="05000000000000000000" pitchFamily="2" charset="2"/>
              <a:buNone/>
            </a:pPr>
            <a:endParaRPr lang="zh-CN" altLang="en-US" b="1" smtClean="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49156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en-US" altLang="zh-CN" b="1" smtClean="0">
                <a:solidFill>
                  <a:schemeClr val="tx1"/>
                </a:solidFill>
                <a:latin typeface="Times New Roman" panose="02020603050405020304" pitchFamily="18" charset="0"/>
                <a:ea typeface="SimSun" panose="02010600030101010101" pitchFamily="2" charset="-122"/>
              </a:rPr>
              <a:t>Flow cytometry (FCM)</a:t>
            </a:r>
            <a:endParaRPr lang="zh-CN" altLang="en-US" b="1" smtClean="0">
              <a:solidFill>
                <a:schemeClr val="tx1"/>
              </a:solidFill>
              <a:latin typeface="Times New Roman" panose="02020603050405020304" pitchFamily="18" charset="0"/>
              <a:ea typeface="SimSun" panose="02010600030101010101" pitchFamily="2" charset="-122"/>
            </a:endParaRPr>
          </a:p>
        </p:txBody>
      </p:sp>
      <p:sp>
        <p:nvSpPr>
          <p:cNvPr id="45059" name="Rectangle 3"/>
          <p:cNvSpPr>
            <a:spLocks noGrp="1" noChangeArrowheads="1"/>
          </p:cNvSpPr>
          <p:nvPr>
            <p:ph sz="quarter" idx="13"/>
          </p:nvPr>
        </p:nvSpPr>
        <p:spPr>
          <a:xfrm>
            <a:off x="2667000" y="1676400"/>
            <a:ext cx="7772400" cy="4114800"/>
          </a:xfrm>
        </p:spPr>
        <p:txBody>
          <a:bodyPr/>
          <a:lstStyle/>
          <a:p>
            <a:pPr eaLnBrk="1" hangingPunct="1">
              <a:lnSpc>
                <a:spcPct val="12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1. One kind of cells→quantitative</a:t>
            </a:r>
          </a:p>
          <a:p>
            <a:pPr eaLnBrk="1" hangingPunct="1">
              <a:lnSpc>
                <a:spcPct val="12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2. DNA ploidy analysis</a:t>
            </a:r>
          </a:p>
          <a:p>
            <a:pPr eaLnBrk="1" hangingPunct="1">
              <a:lnSpc>
                <a:spcPct val="12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3. Protein nucleus acid→quantitative   </a:t>
            </a:r>
          </a:p>
          <a:p>
            <a:pPr eaLnBrk="1" hangingPunct="1">
              <a:lnSpc>
                <a:spcPct val="12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analysis</a:t>
            </a:r>
          </a:p>
          <a:p>
            <a:pPr eaLnBrk="1" hangingPunct="1">
              <a:lnSpc>
                <a:spcPct val="120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4. Selection of collection of cel</a:t>
            </a:r>
            <a:r>
              <a:rPr lang="en-US" altLang="zh-CN" smtClean="0">
                <a:ea typeface="SimSun" panose="02010600030101010101" pitchFamily="2" charset="-122"/>
                <a:cs typeface="Times New Roman" panose="02020603050405020304" pitchFamily="18" charset="0"/>
              </a:rPr>
              <a:t>ls</a:t>
            </a:r>
            <a:endParaRPr lang="zh-CN" altLang="en-US" smtClean="0">
              <a:ea typeface="SimSun" panose="02010600030101010101" pitchFamily="2" charset="-122"/>
              <a:cs typeface="Times New Roman" panose="02020603050405020304" pitchFamily="18" charset="0"/>
            </a:endParaRPr>
          </a:p>
          <a:p>
            <a:pPr eaLnBrk="1" hangingPunct="1"/>
            <a:endParaRPr lang="zh-CN" altLang="en-US" b="1" smtClean="0">
              <a:solidFill>
                <a:schemeClr val="folHlink"/>
              </a:solidFill>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22916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57400" y="457200"/>
            <a:ext cx="8153400" cy="838200"/>
          </a:xfrm>
        </p:spPr>
        <p:txBody>
          <a:bodyPr>
            <a:normAutofit fontScale="90000"/>
          </a:bodyPr>
          <a:lstStyle/>
          <a:p>
            <a:pPr algn="l" eaLnBrk="1" hangingPunct="1"/>
            <a:r>
              <a:rPr lang="en-US" altLang="zh-CN" sz="4000" b="1">
                <a:latin typeface="Times New Roman" panose="02020603050405020304" pitchFamily="18" charset="0"/>
                <a:ea typeface="SimSun" panose="02010600030101010101" pitchFamily="2" charset="-122"/>
              </a:rPr>
              <a:t>Molecular biology technique</a:t>
            </a:r>
            <a:endParaRPr lang="zh-CN" altLang="en-US" sz="4000" b="1">
              <a:latin typeface="Times New Roman" panose="02020603050405020304" pitchFamily="18" charset="0"/>
              <a:ea typeface="SimSun" panose="02010600030101010101" pitchFamily="2" charset="-122"/>
            </a:endParaRPr>
          </a:p>
        </p:txBody>
      </p:sp>
      <p:sp>
        <p:nvSpPr>
          <p:cNvPr id="46083" name="Rectangle 3"/>
          <p:cNvSpPr>
            <a:spLocks noGrp="1" noChangeArrowheads="1"/>
          </p:cNvSpPr>
          <p:nvPr>
            <p:ph sz="quarter" idx="13"/>
          </p:nvPr>
        </p:nvSpPr>
        <p:spPr>
          <a:xfrm>
            <a:off x="2514600" y="1524000"/>
            <a:ext cx="7772400" cy="4648200"/>
          </a:xfrm>
        </p:spPr>
        <p:txBody>
          <a:bodyPr/>
          <a:lstStyle/>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1. Polymerase chain reaction (PCR)</a:t>
            </a:r>
          </a:p>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2. DNA sequencing</a:t>
            </a:r>
          </a:p>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3. Biochip technique</a:t>
            </a:r>
          </a:p>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(1) Gene chip (DNA chip)</a:t>
            </a:r>
          </a:p>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(2) Protein chip (protein microarray)</a:t>
            </a:r>
          </a:p>
          <a:p>
            <a:pPr eaLnBrk="1" hangingPunct="1">
              <a:lnSpc>
                <a:spcPct val="125000"/>
              </a:lnSpc>
              <a:buFont typeface="Wingdings" panose="05000000000000000000" pitchFamily="2" charset="2"/>
              <a:buNone/>
            </a:pPr>
            <a:r>
              <a:rPr lang="en-US" altLang="zh-CN" smtClean="0">
                <a:latin typeface="Times New Roman" panose="02020603050405020304" pitchFamily="18" charset="0"/>
                <a:ea typeface="SimSun" panose="02010600030101010101" pitchFamily="2" charset="-122"/>
                <a:cs typeface="Times New Roman" panose="02020603050405020304" pitchFamily="18" charset="0"/>
              </a:rPr>
              <a:t>   (3) Tissue chip (tissue microarray)</a:t>
            </a:r>
            <a:endParaRPr lang="zh-CN" altLang="en-US" smtClean="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51483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solidFill>
                  <a:schemeClr val="tx1"/>
                </a:solidFill>
              </a:rPr>
              <a:t>Evolution of disease-Homoeopathic</a:t>
            </a:r>
            <a:r>
              <a:rPr lang="en-US" dirty="0" smtClean="0"/>
              <a:t/>
            </a:r>
            <a:br>
              <a:rPr lang="en-US" dirty="0" smtClean="0"/>
            </a:br>
            <a:endParaRPr lang="en-US" dirty="0"/>
          </a:p>
        </p:txBody>
      </p:sp>
      <p:sp>
        <p:nvSpPr>
          <p:cNvPr id="3" name="Content Placeholder 2"/>
          <p:cNvSpPr>
            <a:spLocks noGrp="1"/>
          </p:cNvSpPr>
          <p:nvPr>
            <p:ph sz="quarter" idx="13"/>
          </p:nvPr>
        </p:nvSpPr>
        <p:spPr/>
        <p:txBody>
          <a:bodyPr/>
          <a:lstStyle/>
          <a:p>
            <a:pPr>
              <a:buFontTx/>
              <a:buNone/>
              <a:defRPr/>
            </a:pPr>
            <a:r>
              <a:rPr lang="en-US" dirty="0" smtClean="0"/>
              <a:t>                </a:t>
            </a:r>
            <a:r>
              <a:rPr lang="en-US" dirty="0" smtClean="0">
                <a:solidFill>
                  <a:schemeClr val="tx1">
                    <a:lumMod val="50000"/>
                  </a:schemeClr>
                </a:solidFill>
              </a:rPr>
              <a:t>Evolves from dynamic plane                          </a:t>
            </a:r>
          </a:p>
          <a:p>
            <a:pPr>
              <a:buFontTx/>
              <a:buNone/>
              <a:defRPr/>
            </a:pPr>
            <a:r>
              <a:rPr lang="en-US" dirty="0" smtClean="0"/>
              <a:t>    </a:t>
            </a:r>
          </a:p>
          <a:p>
            <a:pPr>
              <a:defRPr/>
            </a:pPr>
            <a:endParaRPr lang="en-US" dirty="0" smtClean="0"/>
          </a:p>
          <a:p>
            <a:pPr>
              <a:buFontTx/>
              <a:buNone/>
              <a:defRPr/>
            </a:pPr>
            <a:r>
              <a:rPr lang="en-US" dirty="0" smtClean="0">
                <a:solidFill>
                  <a:schemeClr val="tx1">
                    <a:lumMod val="75000"/>
                  </a:schemeClr>
                </a:solidFill>
              </a:rPr>
              <a:t>                              functional                     </a:t>
            </a:r>
          </a:p>
          <a:p>
            <a:pPr>
              <a:defRPr/>
            </a:pPr>
            <a:endParaRPr lang="en-US" dirty="0" smtClean="0"/>
          </a:p>
          <a:p>
            <a:pPr>
              <a:defRPr/>
            </a:pPr>
            <a:endParaRPr lang="en-US" dirty="0" smtClean="0"/>
          </a:p>
          <a:p>
            <a:pPr>
              <a:buFontTx/>
              <a:buNone/>
              <a:defRPr/>
            </a:pPr>
            <a:r>
              <a:rPr lang="en-US" dirty="0" smtClean="0">
                <a:solidFill>
                  <a:schemeClr val="accent1">
                    <a:lumMod val="50000"/>
                  </a:schemeClr>
                </a:solidFill>
              </a:rPr>
              <a:t>                      </a:t>
            </a:r>
            <a:r>
              <a:rPr lang="en-US" dirty="0" smtClean="0"/>
              <a:t>structural \pathological.</a:t>
            </a:r>
            <a:endParaRPr lang="en-US" dirty="0"/>
          </a:p>
        </p:txBody>
      </p:sp>
      <p:sp>
        <p:nvSpPr>
          <p:cNvPr id="4" name="Down Arrow 3"/>
          <p:cNvSpPr/>
          <p:nvPr/>
        </p:nvSpPr>
        <p:spPr>
          <a:xfrm>
            <a:off x="5953125" y="2428875"/>
            <a:ext cx="228600" cy="762000"/>
          </a:xfrm>
          <a:prstGeom prst="downArrow">
            <a:avLst/>
          </a:prstGeom>
          <a:solidFill>
            <a:schemeClr val="tx1">
              <a:lumMod val="50000"/>
            </a:schemeClr>
          </a:solidFill>
          <a:ln>
            <a:solidFill>
              <a:schemeClr val="tx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Down Arrow 4"/>
          <p:cNvSpPr/>
          <p:nvPr/>
        </p:nvSpPr>
        <p:spPr>
          <a:xfrm>
            <a:off x="5953125" y="4000500"/>
            <a:ext cx="228600" cy="838200"/>
          </a:xfrm>
          <a:prstGeom prst="down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366550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Disease </a:t>
            </a:r>
          </a:p>
        </p:txBody>
      </p:sp>
      <p:sp>
        <p:nvSpPr>
          <p:cNvPr id="48131" name="Content Placeholder 2"/>
          <p:cNvSpPr>
            <a:spLocks noGrp="1"/>
          </p:cNvSpPr>
          <p:nvPr>
            <p:ph sz="quarter" idx="13"/>
          </p:nvPr>
        </p:nvSpPr>
        <p:spPr/>
        <p:txBody>
          <a:bodyPr/>
          <a:lstStyle/>
          <a:p>
            <a:pPr>
              <a:buFontTx/>
              <a:buNone/>
            </a:pPr>
            <a:r>
              <a:rPr lang="en-US" smtClean="0"/>
              <a:t>Functional Disease &amp; Structural Diseases</a:t>
            </a:r>
          </a:p>
        </p:txBody>
      </p:sp>
    </p:spTree>
    <p:extLst>
      <p:ext uri="{BB962C8B-B14F-4D97-AF65-F5344CB8AC3E}">
        <p14:creationId xmlns:p14="http://schemas.microsoft.com/office/powerpoint/2010/main" val="2517232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Functional Diseases</a:t>
            </a:r>
          </a:p>
        </p:txBody>
      </p:sp>
      <p:sp>
        <p:nvSpPr>
          <p:cNvPr id="49155" name="Content Placeholder 2"/>
          <p:cNvSpPr>
            <a:spLocks noGrp="1"/>
          </p:cNvSpPr>
          <p:nvPr>
            <p:ph sz="quarter" idx="13"/>
          </p:nvPr>
        </p:nvSpPr>
        <p:spPr>
          <a:xfrm>
            <a:off x="1981200" y="1357313"/>
            <a:ext cx="8229600" cy="4768850"/>
          </a:xfrm>
        </p:spPr>
        <p:txBody>
          <a:bodyPr/>
          <a:lstStyle/>
          <a:p>
            <a:r>
              <a:rPr lang="en-US" smtClean="0">
                <a:latin typeface="Times New Roman" panose="02020603050405020304" pitchFamily="18" charset="0"/>
                <a:cs typeface="Times New Roman" panose="02020603050405020304" pitchFamily="18" charset="0"/>
              </a:rPr>
              <a:t>Diseases in which there are no visible lesions, at least not at the onset of the disease</a:t>
            </a:r>
          </a:p>
          <a:p>
            <a:r>
              <a:rPr lang="en-US" smtClean="0">
                <a:latin typeface="Times New Roman" panose="02020603050405020304" pitchFamily="18" charset="0"/>
                <a:cs typeface="Times New Roman" panose="02020603050405020304" pitchFamily="18" charset="0"/>
              </a:rPr>
              <a:t>The basic change away from homeostasis is a physiologic or functional one</a:t>
            </a:r>
          </a:p>
          <a:p>
            <a:r>
              <a:rPr lang="en-US" smtClean="0">
                <a:latin typeface="Times New Roman" panose="02020603050405020304" pitchFamily="18" charset="0"/>
                <a:cs typeface="Times New Roman" panose="02020603050405020304" pitchFamily="18" charset="0"/>
              </a:rPr>
              <a:t>More common functional disorders:	</a:t>
            </a:r>
          </a:p>
          <a:p>
            <a:pPr lvl="1"/>
            <a:r>
              <a:rPr lang="en-US" smtClean="0">
                <a:latin typeface="Times New Roman" panose="02020603050405020304" pitchFamily="18" charset="0"/>
                <a:cs typeface="Times New Roman" panose="02020603050405020304" pitchFamily="18" charset="0"/>
              </a:rPr>
              <a:t>Tension headache</a:t>
            </a:r>
          </a:p>
          <a:p>
            <a:pPr lvl="1"/>
            <a:r>
              <a:rPr lang="en-US" smtClean="0">
                <a:latin typeface="Times New Roman" panose="02020603050405020304" pitchFamily="18" charset="0"/>
                <a:cs typeface="Times New Roman" panose="02020603050405020304" pitchFamily="18" charset="0"/>
              </a:rPr>
              <a:t>Functional bowel syndrome</a:t>
            </a:r>
          </a:p>
          <a:p>
            <a:pPr lvl="1"/>
            <a:r>
              <a:rPr lang="en-US" smtClean="0">
                <a:latin typeface="Times New Roman" panose="02020603050405020304" pitchFamily="18" charset="0"/>
                <a:cs typeface="Times New Roman" panose="02020603050405020304" pitchFamily="18" charset="0"/>
              </a:rPr>
              <a:t>Hypertension</a:t>
            </a:r>
          </a:p>
          <a:p>
            <a:pPr lvl="1"/>
            <a:r>
              <a:rPr lang="en-US" smtClean="0">
                <a:latin typeface="Times New Roman" panose="02020603050405020304" pitchFamily="18" charset="0"/>
                <a:cs typeface="Times New Roman" panose="02020603050405020304" pitchFamily="18" charset="0"/>
              </a:rPr>
              <a:t>Mental illnesses</a:t>
            </a:r>
          </a:p>
        </p:txBody>
      </p:sp>
    </p:spTree>
    <p:extLst>
      <p:ext uri="{BB962C8B-B14F-4D97-AF65-F5344CB8AC3E}">
        <p14:creationId xmlns:p14="http://schemas.microsoft.com/office/powerpoint/2010/main" val="28396306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Structural Diseases</a:t>
            </a:r>
          </a:p>
        </p:txBody>
      </p:sp>
      <p:sp>
        <p:nvSpPr>
          <p:cNvPr id="50179" name="Content Placeholder 2"/>
          <p:cNvSpPr>
            <a:spLocks noGrp="1"/>
          </p:cNvSpPr>
          <p:nvPr>
            <p:ph sz="quarter" idx="13"/>
          </p:nvPr>
        </p:nvSpPr>
        <p:spPr>
          <a:xfrm>
            <a:off x="1981200" y="1214439"/>
            <a:ext cx="8229600" cy="4911725"/>
          </a:xfrm>
        </p:spPr>
        <p:txBody>
          <a:bodyPr/>
          <a:lstStyle/>
          <a:p>
            <a:r>
              <a:rPr lang="en-US" smtClean="0">
                <a:latin typeface="Times New Roman" panose="02020603050405020304" pitchFamily="18" charset="0"/>
                <a:cs typeface="Times New Roman" panose="02020603050405020304" pitchFamily="18" charset="0"/>
              </a:rPr>
              <a:t>Also called organic disease</a:t>
            </a:r>
          </a:p>
          <a:p>
            <a:r>
              <a:rPr lang="en-US" smtClean="0">
                <a:latin typeface="Times New Roman" panose="02020603050405020304" pitchFamily="18" charset="0"/>
                <a:cs typeface="Times New Roman" panose="02020603050405020304" pitchFamily="18" charset="0"/>
              </a:rPr>
              <a:t>Characterized by structural changes within the body, called lesions</a:t>
            </a:r>
          </a:p>
          <a:p>
            <a:r>
              <a:rPr lang="en-US" smtClean="0">
                <a:latin typeface="Times New Roman" panose="02020603050405020304" pitchFamily="18" charset="0"/>
                <a:cs typeface="Times New Roman" panose="02020603050405020304" pitchFamily="18" charset="0"/>
              </a:rPr>
              <a:t>Lesions can be visually identified</a:t>
            </a:r>
          </a:p>
          <a:p>
            <a:r>
              <a:rPr lang="en-US" smtClean="0">
                <a:latin typeface="Times New Roman" panose="02020603050405020304" pitchFamily="18" charset="0"/>
                <a:cs typeface="Times New Roman" panose="02020603050405020304" pitchFamily="18" charset="0"/>
              </a:rPr>
              <a:t>With molecular medicine and technology, they can also now be identified at the molecular level of proteins and genes</a:t>
            </a:r>
          </a:p>
        </p:txBody>
      </p:sp>
    </p:spTree>
    <p:extLst>
      <p:ext uri="{BB962C8B-B14F-4D97-AF65-F5344CB8AC3E}">
        <p14:creationId xmlns:p14="http://schemas.microsoft.com/office/powerpoint/2010/main" val="18202057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Structural Diseases</a:t>
            </a:r>
          </a:p>
        </p:txBody>
      </p:sp>
      <p:sp>
        <p:nvSpPr>
          <p:cNvPr id="51203"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Three broad categories:</a:t>
            </a:r>
          </a:p>
          <a:p>
            <a:pPr lvl="1"/>
            <a:r>
              <a:rPr lang="en-US" smtClean="0">
                <a:latin typeface="Times New Roman" panose="02020603050405020304" pitchFamily="18" charset="0"/>
                <a:cs typeface="Times New Roman" panose="02020603050405020304" pitchFamily="18" charset="0"/>
              </a:rPr>
              <a:t>Genetic diseases</a:t>
            </a:r>
          </a:p>
          <a:p>
            <a:pPr lvl="1"/>
            <a:r>
              <a:rPr lang="en-US" smtClean="0">
                <a:latin typeface="Times New Roman" panose="02020603050405020304" pitchFamily="18" charset="0"/>
                <a:cs typeface="Times New Roman" panose="02020603050405020304" pitchFamily="18" charset="0"/>
              </a:rPr>
              <a:t>Degenerative and Inflammatory diseases</a:t>
            </a:r>
          </a:p>
          <a:p>
            <a:pPr lvl="1"/>
            <a:r>
              <a:rPr lang="en-US" smtClean="0">
                <a:latin typeface="Times New Roman" panose="02020603050405020304" pitchFamily="18" charset="0"/>
                <a:cs typeface="Times New Roman" panose="02020603050405020304" pitchFamily="18" charset="0"/>
              </a:rPr>
              <a:t>Hyperplastic and Neoplastic diseases</a:t>
            </a:r>
          </a:p>
          <a:p>
            <a:endParaRPr lang="en-US" smtClean="0"/>
          </a:p>
        </p:txBody>
      </p:sp>
    </p:spTree>
    <p:extLst>
      <p:ext uri="{BB962C8B-B14F-4D97-AF65-F5344CB8AC3E}">
        <p14:creationId xmlns:p14="http://schemas.microsoft.com/office/powerpoint/2010/main" val="243412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quarter" idx="13"/>
          </p:nvPr>
        </p:nvSpPr>
        <p:spPr>
          <a:xfrm>
            <a:off x="1981200" y="1600201"/>
            <a:ext cx="8686800" cy="4525963"/>
          </a:xfrm>
        </p:spPr>
        <p:txBody>
          <a:bodyPr/>
          <a:lstStyle/>
          <a:p>
            <a:r>
              <a:rPr lang="en-US" smtClean="0"/>
              <a:t>FATHER OF MODERN PATHOLOGY/ CELLULAR PATHOLOGY/ FOUNTER OF MODERN MEDICINE  –RUDOLF VIRCHOW</a:t>
            </a:r>
          </a:p>
          <a:p>
            <a:endParaRPr lang="en-US" smtClean="0"/>
          </a:p>
          <a:p>
            <a:r>
              <a:rPr lang="en-US" smtClean="0"/>
              <a:t>FATHER OF PATHOLOGY AND MEDICAL RESEARCH IN INDIA – VASANT RAMJI KHANOLKAR(1895-1978)</a:t>
            </a:r>
          </a:p>
        </p:txBody>
      </p:sp>
    </p:spTree>
    <p:extLst>
      <p:ext uri="{BB962C8B-B14F-4D97-AF65-F5344CB8AC3E}">
        <p14:creationId xmlns:p14="http://schemas.microsoft.com/office/powerpoint/2010/main" val="41798639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Genetic Diseases</a:t>
            </a:r>
          </a:p>
        </p:txBody>
      </p:sp>
      <p:sp>
        <p:nvSpPr>
          <p:cNvPr id="52227"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Caused by abnormalities in the genetic makeup at the chromosomal or genetic (gene) level</a:t>
            </a:r>
          </a:p>
          <a:p>
            <a:r>
              <a:rPr lang="en-US" smtClean="0">
                <a:latin typeface="Times New Roman" panose="02020603050405020304" pitchFamily="18" charset="0"/>
                <a:cs typeface="Times New Roman" panose="02020603050405020304" pitchFamily="18" charset="0"/>
              </a:rPr>
              <a:t>Developmental diseases develop during embryonic or fetal development</a:t>
            </a:r>
          </a:p>
        </p:txBody>
      </p:sp>
    </p:spTree>
    <p:extLst>
      <p:ext uri="{BB962C8B-B14F-4D97-AF65-F5344CB8AC3E}">
        <p14:creationId xmlns:p14="http://schemas.microsoft.com/office/powerpoint/2010/main" val="38166555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Genetic Diseases</a:t>
            </a:r>
          </a:p>
        </p:txBody>
      </p:sp>
      <p:sp>
        <p:nvSpPr>
          <p:cNvPr id="53251" name="Content Placeholder 2"/>
          <p:cNvSpPr>
            <a:spLocks noGrp="1"/>
          </p:cNvSpPr>
          <p:nvPr>
            <p:ph sz="quarter" idx="13"/>
          </p:nvPr>
        </p:nvSpPr>
        <p:spPr/>
        <p:txBody>
          <a:bodyPr/>
          <a:lstStyle/>
          <a:p>
            <a:r>
              <a:rPr lang="en-US" smtClean="0">
                <a:latin typeface="Times New Roman" panose="02020603050405020304" pitchFamily="18" charset="0"/>
                <a:cs typeface="Times New Roman" panose="02020603050405020304" pitchFamily="18" charset="0"/>
              </a:rPr>
              <a:t>Range of abnormalities very broad</a:t>
            </a:r>
          </a:p>
          <a:p>
            <a:pPr lvl="1"/>
            <a:r>
              <a:rPr lang="en-US" smtClean="0">
                <a:latin typeface="Times New Roman" panose="02020603050405020304" pitchFamily="18" charset="0"/>
                <a:cs typeface="Times New Roman" panose="02020603050405020304" pitchFamily="18" charset="0"/>
              </a:rPr>
              <a:t>Deformities can be preset at birth (congenital abnormalities)</a:t>
            </a:r>
          </a:p>
          <a:p>
            <a:pPr lvl="1"/>
            <a:r>
              <a:rPr lang="en-US" smtClean="0">
                <a:latin typeface="Times New Roman" panose="02020603050405020304" pitchFamily="18" charset="0"/>
                <a:cs typeface="Times New Roman" panose="02020603050405020304" pitchFamily="18" charset="0"/>
              </a:rPr>
              <a:t>Biochemical changes caused by genes but influenced by the environment can appear later on (i.e diabetes)</a:t>
            </a:r>
          </a:p>
          <a:p>
            <a:endParaRPr lang="en-US" smtClean="0"/>
          </a:p>
        </p:txBody>
      </p:sp>
    </p:spTree>
    <p:extLst>
      <p:ext uri="{BB962C8B-B14F-4D97-AF65-F5344CB8AC3E}">
        <p14:creationId xmlns:p14="http://schemas.microsoft.com/office/powerpoint/2010/main" val="30765797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2688" y="1676401"/>
            <a:ext cx="7529512" cy="2054225"/>
          </a:xfrm>
        </p:spPr>
        <p:txBody>
          <a:bodyPr>
            <a:normAutofit/>
          </a:bodyPr>
          <a:lstStyle/>
          <a:p>
            <a:pPr>
              <a:defRPr/>
            </a:pPr>
            <a:r>
              <a:rPr lang="en-US" sz="4800" dirty="0"/>
              <a:t>Causes of Disease</a:t>
            </a:r>
          </a:p>
        </p:txBody>
      </p:sp>
    </p:spTree>
    <p:extLst>
      <p:ext uri="{BB962C8B-B14F-4D97-AF65-F5344CB8AC3E}">
        <p14:creationId xmlns:p14="http://schemas.microsoft.com/office/powerpoint/2010/main" val="8899597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z="4000" b="1">
                <a:latin typeface="Times New Roman" panose="02020603050405020304" pitchFamily="18" charset="0"/>
                <a:cs typeface="Times New Roman" panose="02020603050405020304" pitchFamily="18" charset="0"/>
              </a:rPr>
              <a:t>Exogenous – agents </a:t>
            </a:r>
            <a:r>
              <a:rPr lang="en-US" sz="4000">
                <a:latin typeface="Times New Roman" panose="02020603050405020304" pitchFamily="18" charset="0"/>
                <a:cs typeface="Times New Roman" panose="02020603050405020304" pitchFamily="18" charset="0"/>
              </a:rPr>
              <a:t>causing injury acting from outside the body</a:t>
            </a:r>
          </a:p>
        </p:txBody>
      </p:sp>
      <p:sp>
        <p:nvSpPr>
          <p:cNvPr id="55299" name="Content Placeholder 2"/>
          <p:cNvSpPr>
            <a:spLocks noGrp="1"/>
          </p:cNvSpPr>
          <p:nvPr>
            <p:ph sz="quarter" idx="13"/>
          </p:nvPr>
        </p:nvSpPr>
        <p:spPr/>
        <p:txBody>
          <a:bodyPr/>
          <a:lstStyle/>
          <a:p>
            <a:r>
              <a:rPr lang="en-US" smtClean="0"/>
              <a:t>Direct Physical injury</a:t>
            </a:r>
          </a:p>
          <a:p>
            <a:pPr lvl="1"/>
            <a:r>
              <a:rPr lang="en-US" smtClean="0"/>
              <a:t>Physical agents causing disease include:</a:t>
            </a:r>
          </a:p>
          <a:p>
            <a:pPr lvl="2"/>
            <a:r>
              <a:rPr lang="en-US" smtClean="0"/>
              <a:t>Heat and cold</a:t>
            </a:r>
          </a:p>
          <a:p>
            <a:pPr lvl="2"/>
            <a:r>
              <a:rPr lang="en-US" smtClean="0"/>
              <a:t>Electricity</a:t>
            </a:r>
          </a:p>
          <a:p>
            <a:pPr lvl="2"/>
            <a:r>
              <a:rPr lang="en-US" smtClean="0"/>
              <a:t>Atmospheric Pressure changes</a:t>
            </a:r>
          </a:p>
          <a:p>
            <a:pPr lvl="2"/>
            <a:r>
              <a:rPr lang="en-US" smtClean="0"/>
              <a:t>Radiation (electromagnetic and particulate)</a:t>
            </a:r>
          </a:p>
        </p:txBody>
      </p:sp>
    </p:spTree>
    <p:extLst>
      <p:ext uri="{BB962C8B-B14F-4D97-AF65-F5344CB8AC3E}">
        <p14:creationId xmlns:p14="http://schemas.microsoft.com/office/powerpoint/2010/main" val="25566870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Chemical Injuries</a:t>
            </a:r>
          </a:p>
        </p:txBody>
      </p:sp>
      <p:sp>
        <p:nvSpPr>
          <p:cNvPr id="56323" name="Content Placeholder 2"/>
          <p:cNvSpPr>
            <a:spLocks noGrp="1"/>
          </p:cNvSpPr>
          <p:nvPr>
            <p:ph sz="quarter" idx="13"/>
          </p:nvPr>
        </p:nvSpPr>
        <p:spPr/>
        <p:txBody>
          <a:bodyPr/>
          <a:lstStyle/>
          <a:p>
            <a:r>
              <a:rPr lang="en-US" smtClean="0"/>
              <a:t>Subdivided into the manner of injury</a:t>
            </a:r>
          </a:p>
          <a:p>
            <a:endParaRPr lang="en-US" smtClean="0"/>
          </a:p>
          <a:p>
            <a:r>
              <a:rPr lang="en-US" smtClean="0"/>
              <a:t>Poisoning (accidental, homicidal, or suicidal) </a:t>
            </a:r>
          </a:p>
          <a:p>
            <a:endParaRPr lang="en-US" smtClean="0"/>
          </a:p>
          <a:p>
            <a:r>
              <a:rPr lang="en-US" smtClean="0"/>
              <a:t>Drug Reactions</a:t>
            </a:r>
          </a:p>
          <a:p>
            <a:pPr lvl="1"/>
            <a:r>
              <a:rPr lang="en-US" smtClean="0"/>
              <a:t>Toxic effects of prescription or proprietary drugs taken to treat disease)</a:t>
            </a:r>
          </a:p>
        </p:txBody>
      </p:sp>
    </p:spTree>
    <p:extLst>
      <p:ext uri="{BB962C8B-B14F-4D97-AF65-F5344CB8AC3E}">
        <p14:creationId xmlns:p14="http://schemas.microsoft.com/office/powerpoint/2010/main" val="15600076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Microbiologic Injuries</a:t>
            </a:r>
          </a:p>
        </p:txBody>
      </p:sp>
      <p:sp>
        <p:nvSpPr>
          <p:cNvPr id="57347" name="Content Placeholder 2"/>
          <p:cNvSpPr>
            <a:spLocks noGrp="1"/>
          </p:cNvSpPr>
          <p:nvPr>
            <p:ph sz="quarter" idx="13"/>
          </p:nvPr>
        </p:nvSpPr>
        <p:spPr/>
        <p:txBody>
          <a:bodyPr/>
          <a:lstStyle/>
          <a:p>
            <a:r>
              <a:rPr lang="en-US" smtClean="0"/>
              <a:t>Usually classified by the type of offending organism</a:t>
            </a:r>
          </a:p>
          <a:p>
            <a:pPr lvl="1"/>
            <a:r>
              <a:rPr lang="en-US" smtClean="0"/>
              <a:t>Bacteria</a:t>
            </a:r>
          </a:p>
          <a:p>
            <a:pPr lvl="1"/>
            <a:r>
              <a:rPr lang="en-US" smtClean="0"/>
              <a:t>Fungi</a:t>
            </a:r>
          </a:p>
          <a:p>
            <a:pPr lvl="1"/>
            <a:r>
              <a:rPr lang="en-US" smtClean="0"/>
              <a:t>Protozoa</a:t>
            </a:r>
          </a:p>
          <a:p>
            <a:pPr lvl="1"/>
            <a:r>
              <a:rPr lang="en-US" smtClean="0"/>
              <a:t>Viruses</a:t>
            </a:r>
          </a:p>
          <a:p>
            <a:pPr lvl="1"/>
            <a:endParaRPr lang="en-US" smtClean="0"/>
          </a:p>
          <a:p>
            <a:pPr lvl="1"/>
            <a:r>
              <a:rPr lang="en-US" smtClean="0"/>
              <a:t>These are called infections and diseases caused are infectious diseases</a:t>
            </a:r>
          </a:p>
        </p:txBody>
      </p:sp>
    </p:spTree>
    <p:extLst>
      <p:ext uri="{BB962C8B-B14F-4D97-AF65-F5344CB8AC3E}">
        <p14:creationId xmlns:p14="http://schemas.microsoft.com/office/powerpoint/2010/main" val="36234860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Endogenous diseases – Acting from within the body</a:t>
            </a:r>
          </a:p>
        </p:txBody>
      </p:sp>
      <p:sp>
        <p:nvSpPr>
          <p:cNvPr id="58371" name="Content Placeholder 2"/>
          <p:cNvSpPr>
            <a:spLocks noGrp="1"/>
          </p:cNvSpPr>
          <p:nvPr>
            <p:ph sz="quarter" idx="13"/>
          </p:nvPr>
        </p:nvSpPr>
        <p:spPr>
          <a:xfrm>
            <a:off x="1738314" y="1600201"/>
            <a:ext cx="8472487" cy="4525963"/>
          </a:xfrm>
        </p:spPr>
        <p:txBody>
          <a:bodyPr/>
          <a:lstStyle/>
          <a:p>
            <a:r>
              <a:rPr lang="en-US" smtClean="0">
                <a:latin typeface="Times New Roman" panose="02020603050405020304" pitchFamily="18" charset="0"/>
                <a:cs typeface="Times New Roman" panose="02020603050405020304" pitchFamily="18" charset="0"/>
              </a:rPr>
              <a:t>Vascular Diseases</a:t>
            </a:r>
          </a:p>
          <a:p>
            <a:pPr lvl="1"/>
            <a:r>
              <a:rPr lang="en-US" smtClean="0">
                <a:latin typeface="Times New Roman" panose="02020603050405020304" pitchFamily="18" charset="0"/>
                <a:cs typeface="Times New Roman" panose="02020603050405020304" pitchFamily="18" charset="0"/>
              </a:rPr>
              <a:t>Obstruction to blood supply to an organ or tissue (myocardial ischemia caused by arteriosclerosis)</a:t>
            </a:r>
          </a:p>
          <a:p>
            <a:pPr lvl="1"/>
            <a:r>
              <a:rPr lang="en-US" smtClean="0">
                <a:latin typeface="Times New Roman" panose="02020603050405020304" pitchFamily="18" charset="0"/>
                <a:cs typeface="Times New Roman" panose="02020603050405020304" pitchFamily="18" charset="0"/>
              </a:rPr>
              <a:t>Hemorrhage (ruptured abdominal aortic aneurysm)</a:t>
            </a:r>
          </a:p>
          <a:p>
            <a:pPr lvl="1"/>
            <a:r>
              <a:rPr lang="en-US" smtClean="0">
                <a:latin typeface="Times New Roman" panose="02020603050405020304" pitchFamily="18" charset="0"/>
                <a:cs typeface="Times New Roman" panose="02020603050405020304" pitchFamily="18" charset="0"/>
              </a:rPr>
              <a:t>Altered blood flow (microvascular changes in diabetes or hypertension)</a:t>
            </a:r>
          </a:p>
        </p:txBody>
      </p:sp>
    </p:spTree>
    <p:extLst>
      <p:ext uri="{BB962C8B-B14F-4D97-AF65-F5344CB8AC3E}">
        <p14:creationId xmlns:p14="http://schemas.microsoft.com/office/powerpoint/2010/main" val="32968496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Immunologic Diseases</a:t>
            </a:r>
          </a:p>
        </p:txBody>
      </p:sp>
      <p:sp>
        <p:nvSpPr>
          <p:cNvPr id="59395" name="Content Placeholder 2"/>
          <p:cNvSpPr>
            <a:spLocks noGrp="1"/>
          </p:cNvSpPr>
          <p:nvPr>
            <p:ph sz="quarter" idx="13"/>
          </p:nvPr>
        </p:nvSpPr>
        <p:spPr/>
        <p:txBody>
          <a:bodyPr/>
          <a:lstStyle/>
          <a:p>
            <a:pPr>
              <a:buFontTx/>
              <a:buNone/>
            </a:pPr>
            <a:r>
              <a:rPr lang="en-US">
                <a:latin typeface="Times New Roman" panose="02020603050405020304" pitchFamily="18" charset="0"/>
                <a:cs typeface="Times New Roman" panose="02020603050405020304" pitchFamily="18" charset="0"/>
              </a:rPr>
              <a:t>Caused by aberrations to the immune system</a:t>
            </a:r>
          </a:p>
          <a:p>
            <a:r>
              <a:rPr lang="en-US">
                <a:latin typeface="Times New Roman" panose="02020603050405020304" pitchFamily="18" charset="0"/>
                <a:cs typeface="Times New Roman" panose="02020603050405020304" pitchFamily="18" charset="0"/>
              </a:rPr>
              <a:t>Immunodeficiency disease</a:t>
            </a:r>
          </a:p>
          <a:p>
            <a:r>
              <a:rPr lang="en-US">
                <a:latin typeface="Times New Roman" panose="02020603050405020304" pitchFamily="18" charset="0"/>
                <a:cs typeface="Times New Roman" panose="02020603050405020304" pitchFamily="18" charset="0"/>
              </a:rPr>
              <a:t>Hypersensitivity diseases</a:t>
            </a:r>
          </a:p>
          <a:p>
            <a:r>
              <a:rPr lang="en-US">
                <a:latin typeface="Times New Roman" panose="02020603050405020304" pitchFamily="18" charset="0"/>
                <a:cs typeface="Times New Roman" panose="02020603050405020304" pitchFamily="18" charset="0"/>
              </a:rPr>
              <a:t>Autoimmune diseases</a:t>
            </a:r>
          </a:p>
        </p:txBody>
      </p:sp>
    </p:spTree>
    <p:extLst>
      <p:ext uri="{BB962C8B-B14F-4D97-AF65-F5344CB8AC3E}">
        <p14:creationId xmlns:p14="http://schemas.microsoft.com/office/powerpoint/2010/main" val="10306752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solidFill>
                  <a:schemeClr val="tx1"/>
                </a:solidFill>
              </a:rPr>
              <a:t>Key terms used in Pathology</a:t>
            </a:r>
          </a:p>
        </p:txBody>
      </p:sp>
      <p:sp>
        <p:nvSpPr>
          <p:cNvPr id="60419" name="Rectangle 3"/>
          <p:cNvSpPr>
            <a:spLocks noGrp="1" noChangeArrowheads="1"/>
          </p:cNvSpPr>
          <p:nvPr>
            <p:ph sz="quarter" idx="13"/>
          </p:nvPr>
        </p:nvSpPr>
        <p:spPr/>
        <p:txBody>
          <a:bodyPr/>
          <a:lstStyle/>
          <a:p>
            <a:pPr eaLnBrk="1" hangingPunct="1">
              <a:buFontTx/>
              <a:buNone/>
            </a:pPr>
            <a:r>
              <a:rPr lang="en-US" b="1" i="1" smtClean="0"/>
              <a:t>Lesions</a:t>
            </a:r>
            <a:r>
              <a:rPr lang="en-US" b="1" smtClean="0"/>
              <a:t>  </a:t>
            </a:r>
            <a:r>
              <a:rPr lang="en-US" smtClean="0"/>
              <a:t>- anatomical  or molecular  abnormality </a:t>
            </a:r>
          </a:p>
          <a:p>
            <a:pPr eaLnBrk="1" hangingPunct="1">
              <a:buFont typeface="Wingdings" panose="05000000000000000000" pitchFamily="2" charset="2"/>
              <a:buNone/>
            </a:pPr>
            <a:r>
              <a:rPr lang="en-US" smtClean="0"/>
              <a:t>[Focal , diffuse, disseminated]</a:t>
            </a:r>
          </a:p>
          <a:p>
            <a:pPr eaLnBrk="1" hangingPunct="1">
              <a:buFontTx/>
              <a:buNone/>
            </a:pPr>
            <a:r>
              <a:rPr lang="en-US" b="1" i="1" smtClean="0"/>
              <a:t>Primary &amp; secondary</a:t>
            </a:r>
          </a:p>
          <a:p>
            <a:pPr eaLnBrk="1" hangingPunct="1">
              <a:buFontTx/>
              <a:buNone/>
            </a:pPr>
            <a:r>
              <a:rPr lang="en-US" b="1" i="1" smtClean="0"/>
              <a:t>Benign &amp; malignant</a:t>
            </a:r>
          </a:p>
          <a:p>
            <a:endParaRPr lang="en-US" sz="2400"/>
          </a:p>
        </p:txBody>
      </p:sp>
    </p:spTree>
    <p:extLst>
      <p:ext uri="{BB962C8B-B14F-4D97-AF65-F5344CB8AC3E}">
        <p14:creationId xmlns:p14="http://schemas.microsoft.com/office/powerpoint/2010/main" val="213027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endParaRPr lang="en-US" smtClean="0"/>
          </a:p>
        </p:txBody>
      </p:sp>
      <p:sp>
        <p:nvSpPr>
          <p:cNvPr id="61443" name="Content Placeholder 2"/>
          <p:cNvSpPr>
            <a:spLocks noGrp="1"/>
          </p:cNvSpPr>
          <p:nvPr>
            <p:ph sz="quarter" idx="13"/>
          </p:nvPr>
        </p:nvSpPr>
        <p:spPr/>
        <p:txBody>
          <a:bodyPr/>
          <a:lstStyle/>
          <a:p>
            <a:r>
              <a:rPr lang="en-US" b="1" i="1" smtClean="0"/>
              <a:t>Acute &amp; chronic</a:t>
            </a:r>
            <a:r>
              <a:rPr lang="en-US" smtClean="0"/>
              <a:t> Acute: Short-term with sudden onset </a:t>
            </a:r>
          </a:p>
          <a:p>
            <a:r>
              <a:rPr lang="en-US" smtClean="0"/>
              <a:t>Chronic: Long-term or slow healing process</a:t>
            </a:r>
            <a:endParaRPr lang="en-US" b="1" i="1" smtClean="0"/>
          </a:p>
          <a:p>
            <a:pPr eaLnBrk="1" hangingPunct="1">
              <a:buFont typeface="Wingdings" panose="05000000000000000000" pitchFamily="2" charset="2"/>
              <a:buNone/>
            </a:pPr>
            <a:r>
              <a:rPr lang="en-US" sz="2400"/>
              <a:t>  </a:t>
            </a:r>
            <a:endParaRPr lang="en-US" smtClean="0"/>
          </a:p>
        </p:txBody>
      </p:sp>
    </p:spTree>
    <p:extLst>
      <p:ext uri="{BB962C8B-B14F-4D97-AF65-F5344CB8AC3E}">
        <p14:creationId xmlns:p14="http://schemas.microsoft.com/office/powerpoint/2010/main" val="314663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6000" b="1" i="1"/>
              <a:t>Pathology</a:t>
            </a:r>
            <a:endParaRPr lang="en-US" smtClean="0"/>
          </a:p>
        </p:txBody>
      </p:sp>
      <p:sp>
        <p:nvSpPr>
          <p:cNvPr id="7171" name="Content Placeholder 2"/>
          <p:cNvSpPr>
            <a:spLocks noGrp="1"/>
          </p:cNvSpPr>
          <p:nvPr>
            <p:ph sz="quarter" idx="13"/>
          </p:nvPr>
        </p:nvSpPr>
        <p:spPr>
          <a:xfrm>
            <a:off x="1738313" y="1357313"/>
            <a:ext cx="8229600" cy="4525962"/>
          </a:xfrm>
        </p:spPr>
        <p:txBody>
          <a:bodyPr/>
          <a:lstStyle/>
          <a:p>
            <a:endParaRPr lang="en-US" smtClean="0"/>
          </a:p>
          <a:p>
            <a:r>
              <a:rPr lang="en-US" smtClean="0">
                <a:latin typeface="Times New Roman" panose="02020603050405020304" pitchFamily="18" charset="0"/>
                <a:cs typeface="Times New Roman" panose="02020603050405020304" pitchFamily="18" charset="0"/>
              </a:rPr>
              <a:t>Literally</a:t>
            </a:r>
          </a:p>
          <a:p>
            <a:pPr>
              <a:buFontTx/>
              <a:buNone/>
            </a:pPr>
            <a:r>
              <a:rPr lang="en-US" smtClean="0">
                <a:latin typeface="Times New Roman" panose="02020603050405020304" pitchFamily="18" charset="0"/>
                <a:cs typeface="Times New Roman" panose="02020603050405020304" pitchFamily="18" charset="0"/>
              </a:rPr>
              <a:t>         Pathology is the study (logos) of     suffering   (pathos). </a:t>
            </a:r>
          </a:p>
          <a:p>
            <a:r>
              <a:rPr lang="en-US" smtClean="0">
                <a:latin typeface="Times New Roman" panose="02020603050405020304" pitchFamily="18" charset="0"/>
                <a:cs typeface="Times New Roman" panose="02020603050405020304" pitchFamily="18" charset="0"/>
              </a:rPr>
              <a:t>links between diseases and the basic science</a:t>
            </a:r>
          </a:p>
        </p:txBody>
      </p:sp>
    </p:spTree>
    <p:extLst>
      <p:ext uri="{BB962C8B-B14F-4D97-AF65-F5344CB8AC3E}">
        <p14:creationId xmlns:p14="http://schemas.microsoft.com/office/powerpoint/2010/main" val="22221586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sz="quarter" idx="13"/>
          </p:nvPr>
        </p:nvSpPr>
        <p:spPr/>
        <p:txBody>
          <a:bodyPr/>
          <a:lstStyle/>
          <a:p>
            <a:pPr>
              <a:buFontTx/>
              <a:buNone/>
            </a:pPr>
            <a:r>
              <a:rPr lang="en-US" b="1" i="1" smtClean="0"/>
              <a:t>Latent period</a:t>
            </a:r>
          </a:p>
          <a:p>
            <a:pPr>
              <a:buFontTx/>
              <a:buNone/>
            </a:pPr>
            <a:r>
              <a:rPr lang="en-US" smtClean="0"/>
              <a:t>    etiological agents takes some time to manifest the disease.</a:t>
            </a:r>
          </a:p>
          <a:p>
            <a:pPr>
              <a:buFontTx/>
              <a:buNone/>
            </a:pPr>
            <a:r>
              <a:rPr lang="en-US" b="1" i="1" smtClean="0"/>
              <a:t>Incubation period</a:t>
            </a:r>
          </a:p>
          <a:p>
            <a:pPr>
              <a:buFontTx/>
              <a:buNone/>
            </a:pPr>
            <a:r>
              <a:rPr lang="en-US" smtClean="0"/>
              <a:t>            only in infectious ds -  period between exposure and development of disease.</a:t>
            </a:r>
          </a:p>
          <a:p>
            <a:endParaRPr lang="en-US" smtClean="0"/>
          </a:p>
        </p:txBody>
      </p:sp>
    </p:spTree>
    <p:extLst>
      <p:ext uri="{BB962C8B-B14F-4D97-AF65-F5344CB8AC3E}">
        <p14:creationId xmlns:p14="http://schemas.microsoft.com/office/powerpoint/2010/main" val="31614365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sz="quarter" idx="13"/>
          </p:nvPr>
        </p:nvSpPr>
        <p:spPr>
          <a:xfrm>
            <a:off x="1981200" y="428625"/>
            <a:ext cx="8229600" cy="5697538"/>
          </a:xfrm>
        </p:spPr>
        <p:txBody>
          <a:bodyPr/>
          <a:lstStyle/>
          <a:p>
            <a:pPr>
              <a:buFontTx/>
              <a:buNone/>
            </a:pPr>
            <a:r>
              <a:rPr lang="en-GB" b="1">
                <a:latin typeface="Times New Roman" panose="02020603050405020304" pitchFamily="18" charset="0"/>
                <a:cs typeface="Times New Roman" panose="02020603050405020304" pitchFamily="18" charset="0"/>
              </a:rPr>
              <a:t>Determining cause</a:t>
            </a:r>
          </a:p>
          <a:p>
            <a:pPr lvl="1">
              <a:buFontTx/>
              <a:buNone/>
            </a:pPr>
            <a:r>
              <a:rPr lang="en-GB" smtClean="0">
                <a:latin typeface="Times New Roman" panose="02020603050405020304" pitchFamily="18" charset="0"/>
                <a:cs typeface="Times New Roman" panose="02020603050405020304" pitchFamily="18" charset="0"/>
              </a:rPr>
              <a:t>   Specifically known to be the soul cause of disease such pathogenic organism e.g. HIV</a:t>
            </a:r>
          </a:p>
          <a:p>
            <a:pPr>
              <a:buFontTx/>
              <a:buNone/>
            </a:pPr>
            <a:r>
              <a:rPr lang="en-GB" b="1">
                <a:latin typeface="Times New Roman" panose="02020603050405020304" pitchFamily="18" charset="0"/>
                <a:cs typeface="Times New Roman" panose="02020603050405020304" pitchFamily="18" charset="0"/>
              </a:rPr>
              <a:t>Predisposing causes</a:t>
            </a:r>
          </a:p>
          <a:p>
            <a:pPr lvl="1">
              <a:buFontTx/>
              <a:buNone/>
            </a:pPr>
            <a:r>
              <a:rPr lang="en-GB" smtClean="0">
                <a:latin typeface="Times New Roman" panose="02020603050405020304" pitchFamily="18" charset="0"/>
                <a:cs typeface="Times New Roman" panose="02020603050405020304" pitchFamily="18" charset="0"/>
              </a:rPr>
              <a:t>  Leading indirectly to disease such as genetic predisposition </a:t>
            </a:r>
          </a:p>
          <a:p>
            <a:pPr>
              <a:buFontTx/>
              <a:buNone/>
            </a:pPr>
            <a:r>
              <a:rPr lang="en-US" b="1">
                <a:latin typeface="Times New Roman" panose="02020603050405020304" pitchFamily="18" charset="0"/>
                <a:cs typeface="Times New Roman" panose="02020603050405020304" pitchFamily="18" charset="0"/>
              </a:rPr>
              <a:t> Idiopathic </a:t>
            </a:r>
            <a:r>
              <a:rPr lang="en-US">
                <a:latin typeface="Times New Roman" panose="02020603050405020304" pitchFamily="18" charset="0"/>
                <a:cs typeface="Times New Roman" panose="02020603050405020304" pitchFamily="18" charset="0"/>
              </a:rPr>
              <a:t>– Cause unknown </a:t>
            </a:r>
          </a:p>
          <a:p>
            <a:pPr>
              <a:buFontTx/>
              <a:buNone/>
            </a:pPr>
            <a:r>
              <a:rPr lang="en-US" b="1">
                <a:latin typeface="Times New Roman" panose="02020603050405020304" pitchFamily="18" charset="0"/>
                <a:cs typeface="Times New Roman" panose="02020603050405020304" pitchFamily="18" charset="0"/>
              </a:rPr>
              <a:t>Iatrogenic </a:t>
            </a:r>
            <a:r>
              <a:rPr lang="en-US">
                <a:latin typeface="Times New Roman" panose="02020603050405020304" pitchFamily="18" charset="0"/>
                <a:cs typeface="Times New Roman" panose="02020603050405020304" pitchFamily="18" charset="0"/>
              </a:rPr>
              <a:t>– Problem related to treatment </a:t>
            </a:r>
          </a:p>
          <a:p>
            <a:pPr>
              <a:buFontTx/>
              <a:buNone/>
            </a:pPr>
            <a:r>
              <a:rPr lang="en-US" b="1">
                <a:latin typeface="Times New Roman" panose="02020603050405020304" pitchFamily="18" charset="0"/>
                <a:cs typeface="Times New Roman" panose="02020603050405020304" pitchFamily="18" charset="0"/>
              </a:rPr>
              <a:t>Nosocomial</a:t>
            </a:r>
            <a:r>
              <a:rPr lang="en-US">
                <a:latin typeface="Times New Roman" panose="02020603050405020304" pitchFamily="18" charset="0"/>
                <a:cs typeface="Times New Roman" panose="02020603050405020304" pitchFamily="18" charset="0"/>
              </a:rPr>
              <a:t> – Disease acquired from hospital environment</a:t>
            </a:r>
          </a:p>
          <a:p>
            <a:pPr lvl="1">
              <a:buFontTx/>
              <a:buNone/>
            </a:pPr>
            <a:endParaRPr lang="en-GB" sz="3200">
              <a:latin typeface="Times New Roman" panose="02020603050405020304" pitchFamily="18" charset="0"/>
              <a:cs typeface="Times New Roman" panose="02020603050405020304" pitchFamily="18" charset="0"/>
            </a:endParaRPr>
          </a:p>
          <a:p>
            <a:endParaRPr lang="en-US" smtClean="0"/>
          </a:p>
        </p:txBody>
      </p:sp>
    </p:spTree>
    <p:extLst>
      <p:ext uri="{BB962C8B-B14F-4D97-AF65-F5344CB8AC3E}">
        <p14:creationId xmlns:p14="http://schemas.microsoft.com/office/powerpoint/2010/main" val="18508786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Predisposing factors /risk factors-</a:t>
            </a:r>
          </a:p>
        </p:txBody>
      </p:sp>
      <p:sp>
        <p:nvSpPr>
          <p:cNvPr id="64515" name="Content Placeholder 2"/>
          <p:cNvSpPr>
            <a:spLocks noGrp="1"/>
          </p:cNvSpPr>
          <p:nvPr>
            <p:ph sz="quarter" idx="13"/>
          </p:nvPr>
        </p:nvSpPr>
        <p:spPr>
          <a:xfrm>
            <a:off x="2595564" y="1600201"/>
            <a:ext cx="7615237" cy="4525963"/>
          </a:xfrm>
        </p:spPr>
        <p:txBody>
          <a:bodyPr/>
          <a:lstStyle/>
          <a:p>
            <a:pPr>
              <a:buFontTx/>
              <a:buNone/>
            </a:pPr>
            <a:r>
              <a:rPr lang="en-US" smtClean="0">
                <a:latin typeface="Times New Roman" panose="02020603050405020304" pitchFamily="18" charset="0"/>
                <a:cs typeface="Times New Roman" panose="02020603050405020304" pitchFamily="18" charset="0"/>
              </a:rPr>
              <a:t>not cause but can make a person more susceptible to disease</a:t>
            </a:r>
          </a:p>
          <a:p>
            <a:pPr>
              <a:buFontTx/>
              <a:buNone/>
            </a:pPr>
            <a:endParaRPr lang="en-US" smtClean="0"/>
          </a:p>
        </p:txBody>
      </p:sp>
    </p:spTree>
    <p:extLst>
      <p:ext uri="{BB962C8B-B14F-4D97-AF65-F5344CB8AC3E}">
        <p14:creationId xmlns:p14="http://schemas.microsoft.com/office/powerpoint/2010/main" val="40770372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52600" y="609601"/>
            <a:ext cx="8763000" cy="5699125"/>
          </a:xfrm>
        </p:spPr>
        <p:txBody>
          <a:bodyPr>
            <a:normAutofit/>
          </a:bodyPr>
          <a:lstStyle/>
          <a:p>
            <a:pPr>
              <a:buFontTx/>
              <a:buNone/>
              <a:defRPr/>
            </a:pPr>
            <a:r>
              <a:rPr lang="en-US" b="1" dirty="0" smtClean="0">
                <a:latin typeface="Times New Roman" pitchFamily="18" charset="0"/>
                <a:cs typeface="Times New Roman" pitchFamily="18" charset="0"/>
              </a:rPr>
              <a:t>Functional derangements-</a:t>
            </a:r>
          </a:p>
          <a:p>
            <a:pPr>
              <a:buFontTx/>
              <a:buNone/>
              <a:defRPr/>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effects of genetic, biochemical and structural changes in cells and tissues  are functional abnormalities.</a:t>
            </a:r>
          </a:p>
          <a:p>
            <a:pPr>
              <a:buFontTx/>
              <a:buNone/>
              <a:defRPr/>
            </a:pPr>
            <a:r>
              <a:rPr lang="en-US" b="1" dirty="0" smtClean="0">
                <a:latin typeface="Times New Roman" pitchFamily="18" charset="0"/>
                <a:cs typeface="Times New Roman" pitchFamily="18" charset="0"/>
              </a:rPr>
              <a:t>Clinical manifestations </a:t>
            </a:r>
            <a:r>
              <a:rPr lang="en-US" dirty="0" smtClean="0">
                <a:latin typeface="Times New Roman" pitchFamily="18" charset="0"/>
                <a:cs typeface="Times New Roman" pitchFamily="18" charset="0"/>
              </a:rPr>
              <a:t>–</a:t>
            </a:r>
          </a:p>
          <a:p>
            <a:pPr>
              <a:buFontTx/>
              <a:buNone/>
              <a:defRPr/>
            </a:pPr>
            <a:r>
              <a:rPr lang="en-US" dirty="0" smtClean="0">
                <a:latin typeface="Times New Roman" pitchFamily="18" charset="0"/>
                <a:cs typeface="Times New Roman" pitchFamily="18" charset="0"/>
              </a:rPr>
              <a:t>                    signs ands symptoms</a:t>
            </a:r>
          </a:p>
          <a:p>
            <a:pPr>
              <a:buFontTx/>
              <a:buNone/>
              <a:defRPr/>
            </a:pPr>
            <a:r>
              <a:rPr lang="en-US" b="1" dirty="0" smtClean="0">
                <a:latin typeface="Times New Roman" pitchFamily="18" charset="0"/>
                <a:cs typeface="Times New Roman" pitchFamily="18" charset="0"/>
              </a:rPr>
              <a:t>Complications</a:t>
            </a:r>
            <a:r>
              <a:rPr lang="en-US" dirty="0" smtClean="0">
                <a:latin typeface="Times New Roman" pitchFamily="18" charset="0"/>
                <a:cs typeface="Times New Roman" pitchFamily="18" charset="0"/>
              </a:rPr>
              <a:t> –</a:t>
            </a:r>
          </a:p>
          <a:p>
            <a:pPr>
              <a:buFontTx/>
              <a:buNone/>
              <a:defRPr/>
            </a:pPr>
            <a:r>
              <a:rPr lang="en-US" dirty="0" smtClean="0">
                <a:latin typeface="Times New Roman" pitchFamily="18" charset="0"/>
                <a:cs typeface="Times New Roman" pitchFamily="18" charset="0"/>
              </a:rPr>
              <a:t>         negative pathological process /event </a:t>
            </a:r>
            <a:r>
              <a:rPr lang="en-US" dirty="0" err="1" smtClean="0">
                <a:latin typeface="Times New Roman" pitchFamily="18" charset="0"/>
                <a:cs typeface="Times New Roman" pitchFamily="18" charset="0"/>
              </a:rPr>
              <a:t>occuring</a:t>
            </a:r>
            <a:r>
              <a:rPr lang="en-US" dirty="0" smtClean="0">
                <a:latin typeface="Times New Roman" pitchFamily="18" charset="0"/>
                <a:cs typeface="Times New Roman" pitchFamily="18" charset="0"/>
              </a:rPr>
              <a:t> during the </a:t>
            </a:r>
            <a:r>
              <a:rPr lang="en-US" dirty="0" err="1" smtClean="0">
                <a:latin typeface="Times New Roman" pitchFamily="18" charset="0"/>
                <a:cs typeface="Times New Roman" pitchFamily="18" charset="0"/>
              </a:rPr>
              <a:t>ds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swhich</a:t>
            </a:r>
            <a:r>
              <a:rPr lang="en-US" dirty="0" smtClean="0">
                <a:latin typeface="Times New Roman" pitchFamily="18" charset="0"/>
                <a:cs typeface="Times New Roman" pitchFamily="18" charset="0"/>
              </a:rPr>
              <a:t> is not an essential part of </a:t>
            </a:r>
            <a:r>
              <a:rPr lang="en-US" dirty="0" err="1" smtClean="0">
                <a:latin typeface="Times New Roman" pitchFamily="18" charset="0"/>
                <a:cs typeface="Times New Roman" pitchFamily="18" charset="0"/>
              </a:rPr>
              <a:t>ds</a:t>
            </a:r>
            <a:endParaRPr lang="en-US" dirty="0" smtClean="0">
              <a:latin typeface="Times New Roman" pitchFamily="18" charset="0"/>
              <a:cs typeface="Times New Roman" pitchFamily="18" charset="0"/>
            </a:endParaRPr>
          </a:p>
          <a:p>
            <a:pPr>
              <a:buFontTx/>
              <a:buNone/>
              <a:defRPr/>
            </a:pPr>
            <a:r>
              <a:rPr lang="en-US" b="1" dirty="0" err="1" smtClean="0">
                <a:latin typeface="Times New Roman" pitchFamily="18" charset="0"/>
                <a:cs typeface="Times New Roman" pitchFamily="18" charset="0"/>
              </a:rPr>
              <a:t>Sequelae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pPr>
              <a:buFontTx/>
              <a:buNone/>
              <a:defRPr/>
            </a:pPr>
            <a:r>
              <a:rPr lang="en-US" dirty="0" smtClean="0">
                <a:latin typeface="Times New Roman" pitchFamily="18" charset="0"/>
                <a:cs typeface="Times New Roman" pitchFamily="18" charset="0"/>
              </a:rPr>
              <a:t>         pathological condition following as consequence </a:t>
            </a:r>
          </a:p>
          <a:p>
            <a:pPr>
              <a:buFontTx/>
              <a:buNone/>
              <a:defRPr/>
            </a:pPr>
            <a:r>
              <a:rPr lang="en-US" dirty="0" smtClean="0">
                <a:latin typeface="Times New Roman" pitchFamily="18" charset="0"/>
                <a:cs typeface="Times New Roman" pitchFamily="18" charset="0"/>
              </a:rPr>
              <a:t>                   of a </a:t>
            </a:r>
            <a:r>
              <a:rPr lang="en-US" dirty="0" err="1" smtClean="0">
                <a:latin typeface="Times New Roman" pitchFamily="18" charset="0"/>
                <a:cs typeface="Times New Roman" pitchFamily="18" charset="0"/>
              </a:rPr>
              <a:t>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469339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sz="quarter" idx="13"/>
          </p:nvPr>
        </p:nvSpPr>
        <p:spPr>
          <a:xfrm>
            <a:off x="1981200" y="642939"/>
            <a:ext cx="8229600" cy="5483225"/>
          </a:xfrm>
        </p:spPr>
        <p:txBody>
          <a:bodyPr/>
          <a:lstStyle/>
          <a:p>
            <a:r>
              <a:rPr lang="en-US" b="1">
                <a:latin typeface="Times New Roman" panose="02020603050405020304" pitchFamily="18" charset="0"/>
                <a:cs typeface="Times New Roman" panose="02020603050405020304" pitchFamily="18" charset="0"/>
              </a:rPr>
              <a:t>Disorder</a:t>
            </a:r>
            <a:r>
              <a:rPr lang="en-US">
                <a:latin typeface="Times New Roman" panose="02020603050405020304" pitchFamily="18" charset="0"/>
                <a:cs typeface="Times New Roman" panose="02020603050405020304" pitchFamily="18" charset="0"/>
              </a:rPr>
              <a:t>- derangement or abnormality of function</a:t>
            </a:r>
          </a:p>
          <a:p>
            <a:r>
              <a:rPr lang="en-US" b="1">
                <a:latin typeface="Times New Roman" panose="02020603050405020304" pitchFamily="18" charset="0"/>
                <a:cs typeface="Times New Roman" panose="02020603050405020304" pitchFamily="18" charset="0"/>
              </a:rPr>
              <a:t> Syndrome- </a:t>
            </a:r>
            <a:r>
              <a:rPr lang="en-US">
                <a:latin typeface="Times New Roman" panose="02020603050405020304" pitchFamily="18" charset="0"/>
                <a:cs typeface="Times New Roman" panose="02020603050405020304" pitchFamily="18" charset="0"/>
              </a:rPr>
              <a:t>group of symptoms, which might be caused by a specific disease but might also be caused by several interrelated problems</a:t>
            </a:r>
          </a:p>
          <a:p>
            <a:pPr lvl="1">
              <a:buFontTx/>
              <a:buNone/>
            </a:pPr>
            <a:r>
              <a:rPr lang="en-US" sz="3200" b="1">
                <a:latin typeface="Times New Roman" panose="02020603050405020304" pitchFamily="18" charset="0"/>
                <a:cs typeface="Times New Roman" panose="02020603050405020304" pitchFamily="18" charset="0"/>
              </a:rPr>
              <a:t>Remission</a:t>
            </a:r>
            <a:r>
              <a:rPr lang="en-US" sz="3200">
                <a:latin typeface="Times New Roman" panose="02020603050405020304" pitchFamily="18" charset="0"/>
                <a:cs typeface="Times New Roman" panose="02020603050405020304" pitchFamily="18" charset="0"/>
              </a:rPr>
              <a:t>- symptoms are diminished or temporarily resolved </a:t>
            </a:r>
          </a:p>
          <a:p>
            <a:pPr lvl="1">
              <a:buFontTx/>
              <a:buNone/>
            </a:pPr>
            <a:r>
              <a:rPr lang="en-US" sz="3200">
                <a:latin typeface="Times New Roman" panose="02020603050405020304" pitchFamily="18" charset="0"/>
                <a:cs typeface="Times New Roman" panose="02020603050405020304" pitchFamily="18" charset="0"/>
              </a:rPr>
              <a:t> </a:t>
            </a:r>
            <a:r>
              <a:rPr lang="en-US" sz="3200" b="1">
                <a:latin typeface="Times New Roman" panose="02020603050405020304" pitchFamily="18" charset="0"/>
                <a:cs typeface="Times New Roman" panose="02020603050405020304" pitchFamily="18" charset="0"/>
              </a:rPr>
              <a:t>Exaceration</a:t>
            </a:r>
            <a:r>
              <a:rPr lang="en-US" sz="3200">
                <a:latin typeface="Times New Roman" panose="02020603050405020304" pitchFamily="18" charset="0"/>
                <a:cs typeface="Times New Roman" panose="02020603050405020304" pitchFamily="18" charset="0"/>
              </a:rPr>
              <a:t>-when symptoms flare up</a:t>
            </a:r>
            <a:r>
              <a:rPr lang="en-US" sz="3200"/>
              <a:t> </a:t>
            </a:r>
            <a:endParaRPr lang="en-GB" sz="320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0244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sz="quarter" idx="13"/>
          </p:nvPr>
        </p:nvSpPr>
        <p:spPr>
          <a:xfrm>
            <a:off x="1981200" y="857251"/>
            <a:ext cx="8229600" cy="5268913"/>
          </a:xfrm>
        </p:spPr>
        <p:txBody>
          <a:bodyPr/>
          <a:lstStyle/>
          <a:p>
            <a:r>
              <a:rPr lang="en-US" b="1" smtClean="0"/>
              <a:t> </a:t>
            </a:r>
            <a:r>
              <a:rPr lang="en-US" b="1">
                <a:latin typeface="Times New Roman" panose="02020603050405020304" pitchFamily="18" charset="0"/>
                <a:cs typeface="Times New Roman" panose="02020603050405020304" pitchFamily="18" charset="0"/>
              </a:rPr>
              <a:t>Normality </a:t>
            </a:r>
            <a:r>
              <a:rPr lang="en-US">
                <a:latin typeface="Times New Roman" panose="02020603050405020304" pitchFamily="18" charset="0"/>
                <a:cs typeface="Times New Roman" panose="02020603050405020304" pitchFamily="18" charset="0"/>
              </a:rPr>
              <a:t>An important factor when interpreting diagnostic test results is the determination of whether they are normal or abnormal</a:t>
            </a:r>
          </a:p>
          <a:p>
            <a:r>
              <a:rPr lang="en-US" b="1">
                <a:latin typeface="Times New Roman" panose="02020603050405020304" pitchFamily="18" charset="0"/>
                <a:cs typeface="Times New Roman" panose="02020603050405020304" pitchFamily="18" charset="0"/>
              </a:rPr>
              <a:t>Within normal Range- </a:t>
            </a:r>
            <a:r>
              <a:rPr lang="en-US">
                <a:latin typeface="Times New Roman" panose="02020603050405020304" pitchFamily="18" charset="0"/>
                <a:cs typeface="Times New Roman" panose="02020603050405020304" pitchFamily="18" charset="0"/>
              </a:rPr>
              <a:t>Not always accurate or appropriate</a:t>
            </a:r>
          </a:p>
          <a:p>
            <a:r>
              <a:rPr lang="en-US" b="1">
                <a:latin typeface="Times New Roman" panose="02020603050405020304" pitchFamily="18" charset="0"/>
                <a:cs typeface="Times New Roman" panose="02020603050405020304" pitchFamily="18" charset="0"/>
              </a:rPr>
              <a:t>Reliability-</a:t>
            </a:r>
            <a:r>
              <a:rPr lang="en-US">
                <a:latin typeface="Times New Roman" panose="02020603050405020304" pitchFamily="18" charset="0"/>
                <a:cs typeface="Times New Roman" panose="02020603050405020304" pitchFamily="18" charset="0"/>
              </a:rPr>
              <a:t>The extent to which an observation is repeatable</a:t>
            </a:r>
          </a:p>
          <a:p>
            <a:r>
              <a:rPr lang="en-US" b="1">
                <a:latin typeface="Times New Roman" panose="02020603050405020304" pitchFamily="18" charset="0"/>
                <a:cs typeface="Times New Roman" panose="02020603050405020304" pitchFamily="18" charset="0"/>
              </a:rPr>
              <a:t>Validity-</a:t>
            </a:r>
            <a:r>
              <a:rPr lang="en-US">
                <a:latin typeface="Times New Roman" panose="02020603050405020304" pitchFamily="18" charset="0"/>
                <a:cs typeface="Times New Roman" panose="02020603050405020304" pitchFamily="18" charset="0"/>
              </a:rPr>
              <a:t>The extent to which a measurement tool measures what is intended to measure</a:t>
            </a:r>
          </a:p>
        </p:txBody>
      </p:sp>
    </p:spTree>
    <p:extLst>
      <p:ext uri="{BB962C8B-B14F-4D97-AF65-F5344CB8AC3E}">
        <p14:creationId xmlns:p14="http://schemas.microsoft.com/office/powerpoint/2010/main" val="22802730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sz="quarter" idx="13"/>
          </p:nvPr>
        </p:nvSpPr>
        <p:spPr/>
        <p:txBody>
          <a:bodyPr/>
          <a:lstStyle/>
          <a:p>
            <a:r>
              <a:rPr lang="en-US" smtClean="0"/>
              <a:t>Remission – Disappearance of symptoms </a:t>
            </a:r>
          </a:p>
          <a:p>
            <a:r>
              <a:rPr lang="en-US" smtClean="0"/>
              <a:t>Exacerbation – Flare-up of symptoms</a:t>
            </a:r>
          </a:p>
          <a:p>
            <a:r>
              <a:rPr lang="en-US" smtClean="0"/>
              <a:t>Mortality – Mortal or subject to death </a:t>
            </a:r>
          </a:p>
          <a:p>
            <a:r>
              <a:rPr lang="en-US" smtClean="0"/>
              <a:t>Fatal/lethal – Deadly</a:t>
            </a:r>
          </a:p>
        </p:txBody>
      </p:sp>
    </p:spTree>
    <p:extLst>
      <p:ext uri="{BB962C8B-B14F-4D97-AF65-F5344CB8AC3E}">
        <p14:creationId xmlns:p14="http://schemas.microsoft.com/office/powerpoint/2010/main" val="343525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Health-    WHO </a:t>
            </a:r>
          </a:p>
        </p:txBody>
      </p:sp>
      <p:sp>
        <p:nvSpPr>
          <p:cNvPr id="8195" name="Content Placeholder 2"/>
          <p:cNvSpPr>
            <a:spLocks noGrp="1"/>
          </p:cNvSpPr>
          <p:nvPr>
            <p:ph sz="quarter" idx="13"/>
          </p:nvPr>
        </p:nvSpPr>
        <p:spPr/>
        <p:txBody>
          <a:bodyPr/>
          <a:lstStyle/>
          <a:p>
            <a:r>
              <a:rPr lang="en-US" sz="3600">
                <a:latin typeface="Times New Roman" panose="02020603050405020304" pitchFamily="18" charset="0"/>
                <a:cs typeface="Times New Roman" panose="02020603050405020304" pitchFamily="18" charset="0"/>
              </a:rPr>
              <a:t>“Health is a state of complete physical , mental, and social well being and not merely the absence of disease or infirmity”.</a:t>
            </a:r>
          </a:p>
        </p:txBody>
      </p:sp>
    </p:spTree>
    <p:extLst>
      <p:ext uri="{BB962C8B-B14F-4D97-AF65-F5344CB8AC3E}">
        <p14:creationId xmlns:p14="http://schemas.microsoft.com/office/powerpoint/2010/main" val="398424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quarter" idx="13"/>
          </p:nvPr>
        </p:nvSpPr>
        <p:spPr>
          <a:xfrm>
            <a:off x="1809750" y="1600201"/>
            <a:ext cx="8401050" cy="4525963"/>
          </a:xfrm>
        </p:spPr>
        <p:txBody>
          <a:bodyPr>
            <a:normAutofit/>
          </a:bodyPr>
          <a:lstStyle/>
          <a:p>
            <a:pPr eaLnBrk="1" hangingPunct="1">
              <a:buFont typeface="Wingdings 2" pitchFamily="18" charset="2"/>
              <a:buNone/>
              <a:defRPr/>
            </a:pPr>
            <a:r>
              <a:rPr lang="en-US" dirty="0" smtClean="0">
                <a:latin typeface="Times New Roman" pitchFamily="18" charset="0"/>
                <a:cs typeface="Times New Roman" pitchFamily="18" charset="0"/>
              </a:rPr>
              <a:t>Health according to Hahnemann,[aph-9]</a:t>
            </a:r>
          </a:p>
          <a:p>
            <a:pPr algn="just" eaLnBrk="1" hangingPunct="1">
              <a:buFont typeface="Wingdings 2" pitchFamily="18" charset="2"/>
              <a:buNone/>
              <a:defRPr/>
            </a:pPr>
            <a:endParaRPr lang="en-US" dirty="0" smtClean="0">
              <a:latin typeface="Times New Roman" pitchFamily="18" charset="0"/>
              <a:cs typeface="Times New Roman" pitchFamily="18" charset="0"/>
            </a:endParaRPr>
          </a:p>
          <a:p>
            <a:pPr algn="just" eaLnBrk="1" hangingPunct="1">
              <a:buFont typeface="Wingdings 2" pitchFamily="18" charset="2"/>
              <a:buNone/>
              <a:defRPr/>
            </a:pPr>
            <a:endParaRPr lang="en-US" dirty="0" smtClean="0">
              <a:latin typeface="Times New Roman" pitchFamily="18" charset="0"/>
              <a:cs typeface="Times New Roman" pitchFamily="18" charset="0"/>
            </a:endParaRPr>
          </a:p>
          <a:p>
            <a:pPr algn="just" eaLnBrk="1" hangingPunct="1">
              <a:buFont typeface="Wingdings 2" pitchFamily="18" charset="2"/>
              <a:buNone/>
              <a:defRPr/>
            </a:pPr>
            <a:r>
              <a:rPr lang="en-US" dirty="0" smtClean="0">
                <a:latin typeface="Times New Roman" pitchFamily="18" charset="0"/>
                <a:cs typeface="Times New Roman" pitchFamily="18" charset="0"/>
              </a:rPr>
              <a:t>In the healthy condition of man ,the spiritual vital force, the dynamics that animates the material body, rules with unbounded </a:t>
            </a:r>
            <a:r>
              <a:rPr lang="en-US" dirty="0" err="1" smtClean="0">
                <a:latin typeface="Times New Roman" pitchFamily="18" charset="0"/>
                <a:cs typeface="Times New Roman" pitchFamily="18" charset="0"/>
              </a:rPr>
              <a:t>sway,and</a:t>
            </a:r>
            <a:r>
              <a:rPr lang="en-US" dirty="0" smtClean="0">
                <a:latin typeface="Times New Roman" pitchFamily="18" charset="0"/>
                <a:cs typeface="Times New Roman" pitchFamily="18" charset="0"/>
              </a:rPr>
              <a:t> retains all the parts of the organism in admirable ,harmonious, vital operation , as regards both </a:t>
            </a:r>
            <a:r>
              <a:rPr lang="en-US" dirty="0" smtClean="0">
                <a:solidFill>
                  <a:srgbClr val="FF0000"/>
                </a:solidFill>
                <a:latin typeface="Times New Roman" pitchFamily="18" charset="0"/>
                <a:cs typeface="Times New Roman" pitchFamily="18" charset="0"/>
              </a:rPr>
              <a:t>sensations and functions, </a:t>
            </a:r>
            <a:r>
              <a:rPr lang="en-US" dirty="0" smtClean="0">
                <a:latin typeface="Times New Roman" pitchFamily="18" charset="0"/>
                <a:cs typeface="Times New Roman" pitchFamily="18" charset="0"/>
              </a:rPr>
              <a:t>so that our indwelling reason gifted mind can freely employ this living, healthy instrument for the higher purposes of our existence.</a:t>
            </a:r>
          </a:p>
          <a:p>
            <a:pPr eaLnBrk="1" hangingPunct="1">
              <a:defRPr/>
            </a:pPr>
            <a:endParaRPr lang="en-IN" dirty="0" smtClean="0"/>
          </a:p>
        </p:txBody>
      </p:sp>
      <p:pic>
        <p:nvPicPr>
          <p:cNvPr id="8195" name="Picture 3" descr="hahnem6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0563" y="214313"/>
            <a:ext cx="21145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291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2000" fill="hold"/>
                                        <p:tgtEl>
                                          <p:spTgt spid="8195"/>
                                        </p:tgtEl>
                                        <p:attrNameLst>
                                          <p:attrName>ppt_x</p:attrName>
                                        </p:attrNameLst>
                                      </p:cBhvr>
                                      <p:tavLst>
                                        <p:tav tm="0">
                                          <p:val>
                                            <p:strVal val="#ppt_x"/>
                                          </p:val>
                                        </p:tav>
                                        <p:tav tm="100000">
                                          <p:val>
                                            <p:strVal val="#ppt_x"/>
                                          </p:val>
                                        </p:tav>
                                      </p:tavLst>
                                    </p:anim>
                                    <p:anim calcmode="lin" valueType="num">
                                      <p:cBhvr additive="base">
                                        <p:cTn id="8" dur="20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52625" y="1214438"/>
            <a:ext cx="8229600" cy="1143000"/>
          </a:xfrm>
        </p:spPr>
        <p:txBody>
          <a:bodyPr>
            <a:normAutofit fontScale="90000"/>
          </a:bodyPr>
          <a:lstStyle/>
          <a:p>
            <a:pPr eaLnBrk="1" hangingPunct="1">
              <a:defRPr/>
            </a:pPr>
            <a:r>
              <a:rPr lang="en-US" sz="4000" dirty="0">
                <a:latin typeface="Times New Roman" pitchFamily="18" charset="0"/>
                <a:cs typeface="Times New Roman" pitchFamily="18" charset="0"/>
              </a:rPr>
              <a:t>Cellular Physiology is characterized by</a:t>
            </a:r>
            <a:r>
              <a:rPr lang="en-US" sz="4000" b="1" dirty="0">
                <a:solidFill>
                  <a:srgbClr val="002060"/>
                </a:solidFill>
              </a:rPr>
              <a:t/>
            </a:r>
            <a:br>
              <a:rPr lang="en-US" sz="4000" b="1" dirty="0">
                <a:solidFill>
                  <a:srgbClr val="002060"/>
                </a:solidFill>
              </a:rPr>
            </a:br>
            <a:endParaRPr lang="en-IN" sz="4000" b="1" dirty="0">
              <a:solidFill>
                <a:srgbClr val="002060"/>
              </a:solidFill>
            </a:endParaRPr>
          </a:p>
        </p:txBody>
      </p:sp>
      <p:sp>
        <p:nvSpPr>
          <p:cNvPr id="10243" name="Content Placeholder 2"/>
          <p:cNvSpPr>
            <a:spLocks noGrp="1"/>
          </p:cNvSpPr>
          <p:nvPr>
            <p:ph sz="quarter" idx="13"/>
          </p:nvPr>
        </p:nvSpPr>
        <p:spPr>
          <a:xfrm>
            <a:off x="1881189" y="2468564"/>
            <a:ext cx="8301037" cy="4389437"/>
          </a:xfrm>
        </p:spPr>
        <p:txBody>
          <a:bodyPr/>
          <a:lstStyle/>
          <a:p>
            <a:pPr algn="ctr" eaLnBrk="1" hangingPunct="1">
              <a:buFontTx/>
              <a:buNone/>
            </a:pPr>
            <a:r>
              <a:rPr lang="en-US" smtClean="0">
                <a:latin typeface="Times New Roman" panose="02020603050405020304" pitchFamily="18" charset="0"/>
                <a:cs typeface="Times New Roman" panose="02020603050405020304" pitchFamily="18" charset="0"/>
              </a:rPr>
              <a:t>Close inter dependence of various cellular components and activities </a:t>
            </a:r>
          </a:p>
          <a:p>
            <a:pPr algn="ctr" eaLnBrk="1" hangingPunct="1">
              <a:buFontTx/>
              <a:buNone/>
            </a:pPr>
            <a:r>
              <a:rPr lang="en-US" smtClean="0">
                <a:latin typeface="Times New Roman" panose="02020603050405020304" pitchFamily="18" charset="0"/>
                <a:cs typeface="Times New Roman" panose="02020603050405020304" pitchFamily="18" charset="0"/>
              </a:rPr>
              <a:t>Balancing control mechanism aimed at maintaining constant condition</a:t>
            </a:r>
          </a:p>
          <a:p>
            <a:pPr algn="ctr" eaLnBrk="1" hangingPunct="1">
              <a:buFontTx/>
              <a:buNone/>
            </a:pPr>
            <a:r>
              <a:rPr lang="en-US" smtClean="0">
                <a:latin typeface="Times New Roman" panose="02020603050405020304" pitchFamily="18" charset="0"/>
                <a:cs typeface="Times New Roman" panose="02020603050405020304" pitchFamily="18" charset="0"/>
              </a:rPr>
              <a:t>Very efficient compensatory and repair mechanism to minimize damage</a:t>
            </a:r>
          </a:p>
          <a:p>
            <a:pPr eaLnBrk="1" hangingPunct="1"/>
            <a:endParaRPr lang="en-IN" smtClean="0"/>
          </a:p>
        </p:txBody>
      </p:sp>
    </p:spTree>
    <p:extLst>
      <p:ext uri="{BB962C8B-B14F-4D97-AF65-F5344CB8AC3E}">
        <p14:creationId xmlns:p14="http://schemas.microsoft.com/office/powerpoint/2010/main" val="702289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TotalTime>
  <Words>2218</Words>
  <Application>Microsoft Office PowerPoint</Application>
  <PresentationFormat>Widescreen</PresentationFormat>
  <Paragraphs>324</Paragraphs>
  <Slides>66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66</vt:i4>
      </vt:variant>
    </vt:vector>
  </HeadingPairs>
  <TitlesOfParts>
    <vt:vector size="75" baseType="lpstr">
      <vt:lpstr>宋体</vt:lpstr>
      <vt:lpstr>宋体</vt:lpstr>
      <vt:lpstr>Arial</vt:lpstr>
      <vt:lpstr>Bodoni MT Black</vt:lpstr>
      <vt:lpstr>Times New Roman</vt:lpstr>
      <vt:lpstr>Tw Cen MT</vt:lpstr>
      <vt:lpstr>Wingdings</vt:lpstr>
      <vt:lpstr>Wingdings 2</vt:lpstr>
      <vt:lpstr>Droplet</vt:lpstr>
      <vt:lpstr>INTRODUCTION  to PATHOLOGY</vt:lpstr>
      <vt:lpstr>PowerPoint Presentation</vt:lpstr>
      <vt:lpstr>PowerPoint Presentation</vt:lpstr>
      <vt:lpstr>Learning Resources</vt:lpstr>
      <vt:lpstr>PowerPoint Presentation</vt:lpstr>
      <vt:lpstr>Pathology</vt:lpstr>
      <vt:lpstr>Health-    WHO </vt:lpstr>
      <vt:lpstr>PowerPoint Presentation</vt:lpstr>
      <vt:lpstr>Cellular Physiology is characterized by </vt:lpstr>
      <vt:lpstr>PowerPoint Presentation</vt:lpstr>
      <vt:lpstr>PowerPoint Presentation</vt:lpstr>
      <vt:lpstr>PowerPoint Presentation</vt:lpstr>
      <vt:lpstr>Disease – modern </vt:lpstr>
      <vt:lpstr>Disease</vt:lpstr>
      <vt:lpstr>PowerPoint Presentation</vt:lpstr>
      <vt:lpstr>   The gist of Hahnemann’s aphorisms                      is as follows</vt:lpstr>
      <vt:lpstr>study of disease</vt:lpstr>
      <vt:lpstr>The core of Pathology:</vt:lpstr>
      <vt:lpstr>Incidence &amp; Etiology</vt:lpstr>
      <vt:lpstr>Etiology</vt:lpstr>
      <vt:lpstr>Pathogenesis</vt:lpstr>
      <vt:lpstr>Morphologic changes</vt:lpstr>
      <vt:lpstr>Morphologic changes</vt:lpstr>
      <vt:lpstr>Gross changes </vt:lpstr>
      <vt:lpstr>Histological :</vt:lpstr>
      <vt:lpstr>Signs and Symptoms </vt:lpstr>
      <vt:lpstr>Clinical significance</vt:lpstr>
      <vt:lpstr>Progression of a disease</vt:lpstr>
      <vt:lpstr>Learning Pathology </vt:lpstr>
      <vt:lpstr>GENERAL PATHOLOGY</vt:lpstr>
      <vt:lpstr>SYSTEMIC PATHOLOGY</vt:lpstr>
      <vt:lpstr>SYSTEMIC PATHOLOGY</vt:lpstr>
      <vt:lpstr>Scientific study of disease </vt:lpstr>
      <vt:lpstr>Pathology provides the basis for understanding: </vt:lpstr>
      <vt:lpstr>Techniques of Pathology</vt:lpstr>
      <vt:lpstr>Techniques of Pathology    </vt:lpstr>
      <vt:lpstr>Diagnostic Pathology </vt:lpstr>
      <vt:lpstr>Diagnosis</vt:lpstr>
      <vt:lpstr>Techniques of Pathology</vt:lpstr>
      <vt:lpstr>Observation and New            Technique of Morphology</vt:lpstr>
      <vt:lpstr>Histologic and cytologic observation:  </vt:lpstr>
      <vt:lpstr>Immunohistochemistry</vt:lpstr>
      <vt:lpstr>Flow cytometry (FCM)</vt:lpstr>
      <vt:lpstr>Molecular biology technique</vt:lpstr>
      <vt:lpstr>Evolution of disease-Homoeopathic </vt:lpstr>
      <vt:lpstr>Disease </vt:lpstr>
      <vt:lpstr>Functional Diseases</vt:lpstr>
      <vt:lpstr>Structural Diseases</vt:lpstr>
      <vt:lpstr>Structural Diseases</vt:lpstr>
      <vt:lpstr>Genetic Diseases</vt:lpstr>
      <vt:lpstr>Genetic Diseases</vt:lpstr>
      <vt:lpstr>Causes of Disease</vt:lpstr>
      <vt:lpstr>Exogenous – agents causing injury acting from outside the body</vt:lpstr>
      <vt:lpstr>Chemical Injuries</vt:lpstr>
      <vt:lpstr>Microbiologic Injuries</vt:lpstr>
      <vt:lpstr>Endogenous diseases – Acting from within the body</vt:lpstr>
      <vt:lpstr>Immunologic Diseases</vt:lpstr>
      <vt:lpstr>Key terms used in Pathology</vt:lpstr>
      <vt:lpstr>PowerPoint Presentation</vt:lpstr>
      <vt:lpstr>PowerPoint Presentation</vt:lpstr>
      <vt:lpstr>PowerPoint Presentation</vt:lpstr>
      <vt:lpstr>Predisposing factors /risk factors-</vt:lpstr>
      <vt:lpstr>PowerPoint Presentation</vt:lpstr>
      <vt:lpstr>PowerPoint Presentation</vt:lpstr>
      <vt:lpstr>PowerPoint Presentation</vt:lpstr>
      <vt:lpstr>PowerPoint Presentation</vt:lpstr>
    </vt:vector>
  </TitlesOfParts>
  <Company>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COM-1</dc:creator>
  <cp:lastModifiedBy>Lib Lab One</cp:lastModifiedBy>
  <cp:revision>3</cp:revision>
  <dcterms:created xsi:type="dcterms:W3CDTF">2019-02-22T10:41:19Z</dcterms:created>
  <dcterms:modified xsi:type="dcterms:W3CDTF">2019-09-23T11:04:50Z</dcterms:modified>
</cp:coreProperties>
</file>